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520" y="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34A2E2-C216-1E49-8949-B3618949F47D}" type="datetimeFigureOut">
              <a:rPr lang="en-US" smtClean="0"/>
              <a:t>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147059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4A2E2-C216-1E49-8949-B3618949F47D}" type="datetimeFigureOut">
              <a:rPr lang="en-US" smtClean="0"/>
              <a:t>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271556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4A2E2-C216-1E49-8949-B3618949F47D}" type="datetimeFigureOut">
              <a:rPr lang="en-US" smtClean="0"/>
              <a:t>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280023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521450"/>
            <a:ext cx="2133600" cy="244475"/>
          </a:xfrm>
        </p:spPr>
        <p:txBody>
          <a:bodyPr/>
          <a:lstStyle>
            <a:lvl1pPr>
              <a:defRPr/>
            </a:lvl1pPr>
          </a:lstStyle>
          <a:p>
            <a:endParaRPr lang="en-US"/>
          </a:p>
        </p:txBody>
      </p:sp>
      <p:sp>
        <p:nvSpPr>
          <p:cNvPr id="6" name="Footer Placeholder 5"/>
          <p:cNvSpPr>
            <a:spLocks noGrp="1"/>
          </p:cNvSpPr>
          <p:nvPr>
            <p:ph type="ftr" sz="quarter" idx="11"/>
          </p:nvPr>
        </p:nvSpPr>
        <p:spPr>
          <a:xfrm>
            <a:off x="3124200" y="6521450"/>
            <a:ext cx="2895600" cy="244475"/>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521450"/>
            <a:ext cx="2133600" cy="244475"/>
          </a:xfrm>
        </p:spPr>
        <p:txBody>
          <a:bodyPr/>
          <a:lstStyle>
            <a:lvl1pPr>
              <a:defRPr/>
            </a:lvl1pPr>
          </a:lstStyle>
          <a:p>
            <a:fld id="{24181C32-EBDB-B64D-BCDE-5F2F39A2F135}" type="slidenum">
              <a:rPr lang="en-US"/>
              <a:pPr/>
              <a:t>‹#›</a:t>
            </a:fld>
            <a:endParaRPr lang="en-US"/>
          </a:p>
        </p:txBody>
      </p:sp>
    </p:spTree>
    <p:extLst>
      <p:ext uri="{BB962C8B-B14F-4D97-AF65-F5344CB8AC3E}">
        <p14:creationId xmlns:p14="http://schemas.microsoft.com/office/powerpoint/2010/main" val="46426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026025"/>
          </a:xfrm>
        </p:spPr>
        <p:txBody>
          <a:bodyPr/>
          <a:lstStyle/>
          <a:p>
            <a:endParaRPr lang="en-US"/>
          </a:p>
        </p:txBody>
      </p:sp>
      <p:sp>
        <p:nvSpPr>
          <p:cNvPr id="4" name="Date Placeholder 3"/>
          <p:cNvSpPr>
            <a:spLocks noGrp="1"/>
          </p:cNvSpPr>
          <p:nvPr>
            <p:ph type="dt" sz="half" idx="10"/>
          </p:nvPr>
        </p:nvSpPr>
        <p:spPr>
          <a:xfrm>
            <a:off x="457200" y="6521450"/>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1905000" y="6400800"/>
            <a:ext cx="5257800" cy="365125"/>
          </a:xfrm>
        </p:spPr>
        <p:txBody>
          <a:bodyPr/>
          <a:lstStyle>
            <a:lvl1pPr>
              <a:defRPr/>
            </a:lvl1pPr>
          </a:lstStyle>
          <a:p>
            <a:r>
              <a:rPr lang="en-US"/>
              <a:t>McLendon and Polis</a:t>
            </a:r>
          </a:p>
        </p:txBody>
      </p:sp>
      <p:sp>
        <p:nvSpPr>
          <p:cNvPr id="6" name="Slide Number Placeholder 5"/>
          <p:cNvSpPr>
            <a:spLocks noGrp="1"/>
          </p:cNvSpPr>
          <p:nvPr>
            <p:ph type="sldNum" sz="quarter" idx="12"/>
          </p:nvPr>
        </p:nvSpPr>
        <p:spPr>
          <a:xfrm>
            <a:off x="6553200" y="6521450"/>
            <a:ext cx="2133600" cy="244475"/>
          </a:xfrm>
        </p:spPr>
        <p:txBody>
          <a:bodyPr/>
          <a:lstStyle>
            <a:lvl1pPr>
              <a:defRPr/>
            </a:lvl1pPr>
          </a:lstStyle>
          <a:p>
            <a:fld id="{DB1E5F5F-1DA5-CB45-BC87-D62F99F547DA}" type="slidenum">
              <a:rPr lang="en-US"/>
              <a:pPr/>
              <a:t>‹#›</a:t>
            </a:fld>
            <a:endParaRPr lang="en-US"/>
          </a:p>
        </p:txBody>
      </p:sp>
    </p:spTree>
    <p:extLst>
      <p:ext uri="{BB962C8B-B14F-4D97-AF65-F5344CB8AC3E}">
        <p14:creationId xmlns:p14="http://schemas.microsoft.com/office/powerpoint/2010/main" val="285705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4A2E2-C216-1E49-8949-B3618949F47D}" type="datetimeFigureOut">
              <a:rPr lang="en-US" smtClean="0"/>
              <a:t>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118498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4A2E2-C216-1E49-8949-B3618949F47D}" type="datetimeFigureOut">
              <a:rPr lang="en-US" smtClean="0"/>
              <a:t>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245728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4A2E2-C216-1E49-8949-B3618949F47D}" type="datetimeFigureOut">
              <a:rPr lang="en-US" smtClean="0"/>
              <a:t>12/2/11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234878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4A2E2-C216-1E49-8949-B3618949F47D}" type="datetimeFigureOut">
              <a:rPr lang="en-US" smtClean="0"/>
              <a:t>12/2/11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173723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4A2E2-C216-1E49-8949-B3618949F47D}" type="datetimeFigureOut">
              <a:rPr lang="en-US" smtClean="0"/>
              <a:t>12/2/11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164847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4A2E2-C216-1E49-8949-B3618949F47D}" type="datetimeFigureOut">
              <a:rPr lang="en-US" smtClean="0"/>
              <a:t>12/2/11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67476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4A2E2-C216-1E49-8949-B3618949F47D}" type="datetimeFigureOut">
              <a:rPr lang="en-US" smtClean="0"/>
              <a:t>12/2/11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239117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4A2E2-C216-1E49-8949-B3618949F47D}" type="datetimeFigureOut">
              <a:rPr lang="en-US" smtClean="0"/>
              <a:t>12/2/11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12B01-0DBD-9E4A-B0B3-27F95E18260E}" type="slidenum">
              <a:rPr lang="en-US" smtClean="0"/>
              <a:t>‹#›</a:t>
            </a:fld>
            <a:endParaRPr lang="en-US"/>
          </a:p>
        </p:txBody>
      </p:sp>
    </p:spTree>
    <p:extLst>
      <p:ext uri="{BB962C8B-B14F-4D97-AF65-F5344CB8AC3E}">
        <p14:creationId xmlns:p14="http://schemas.microsoft.com/office/powerpoint/2010/main" val="582172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4A2E2-C216-1E49-8949-B3618949F47D}" type="datetimeFigureOut">
              <a:rPr lang="en-US" smtClean="0"/>
              <a:t>12/2/11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12B01-0DBD-9E4A-B0B3-27F95E18260E}" type="slidenum">
              <a:rPr lang="en-US" smtClean="0"/>
              <a:t>‹#›</a:t>
            </a:fld>
            <a:endParaRPr lang="en-US"/>
          </a:p>
        </p:txBody>
      </p:sp>
    </p:spTree>
    <p:extLst>
      <p:ext uri="{BB962C8B-B14F-4D97-AF65-F5344CB8AC3E}">
        <p14:creationId xmlns:p14="http://schemas.microsoft.com/office/powerpoint/2010/main" val="143736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csall.net/fileadmin/resources/ann_rev/comings-02.pdf" TargetMode="External"/><Relationship Id="rId4" Type="http://schemas.openxmlformats.org/officeDocument/2006/relationships/hyperlink" Target="http://www.pearsonlongman.com/ae/download/adulted/persistence.pdf" TargetMode="External"/><Relationship Id="rId5" Type="http://schemas.openxmlformats.org/officeDocument/2006/relationships/hyperlink" Target="http://www.nald.ca/library/research/sticht/31jan05/31jan05.pdf" TargetMode="External"/><Relationship Id="rId1" Type="http://schemas.openxmlformats.org/officeDocument/2006/relationships/slideLayout" Target="../slideLayouts/slideLayout2.xml"/><Relationship Id="rId2" Type="http://schemas.openxmlformats.org/officeDocument/2006/relationships/hyperlink" Target="http://www.calpro-online.org/pubs/100719LearnerPersistenceNewsletterPres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371600"/>
            <a:ext cx="4343400" cy="4343400"/>
          </a:xfrm>
        </p:spPr>
        <p:txBody>
          <a:bodyPr>
            <a:noAutofit/>
          </a:bodyPr>
          <a:lstStyle/>
          <a:p>
            <a:r>
              <a:rPr lang="en-US" sz="4000" b="1" dirty="0">
                <a:solidFill>
                  <a:srgbClr val="000000"/>
                </a:solidFill>
              </a:rPr>
              <a:t>Here Today – </a:t>
            </a:r>
            <a:r>
              <a:rPr lang="en-US" sz="4000" b="1" dirty="0" smtClean="0">
                <a:solidFill>
                  <a:srgbClr val="000000"/>
                </a:solidFill>
              </a:rPr>
              <a:t>       Gone </a:t>
            </a:r>
            <a:r>
              <a:rPr lang="en-US" sz="4000" b="1" dirty="0">
                <a:solidFill>
                  <a:srgbClr val="000000"/>
                </a:solidFill>
              </a:rPr>
              <a:t>Tomorrow:</a:t>
            </a:r>
            <a:br>
              <a:rPr lang="en-US" sz="4000" b="1" dirty="0">
                <a:solidFill>
                  <a:srgbClr val="000000"/>
                </a:solidFill>
              </a:rPr>
            </a:br>
            <a:r>
              <a:rPr lang="en-US" sz="4000" b="1" dirty="0">
                <a:solidFill>
                  <a:srgbClr val="000000"/>
                </a:solidFill>
              </a:rPr>
              <a:t>Strategies for Motivating and Retaining </a:t>
            </a:r>
            <a:br>
              <a:rPr lang="en-US" sz="4000" b="1" dirty="0">
                <a:solidFill>
                  <a:srgbClr val="000000"/>
                </a:solidFill>
              </a:rPr>
            </a:br>
            <a:r>
              <a:rPr lang="en-US" sz="4000" b="1" dirty="0">
                <a:solidFill>
                  <a:srgbClr val="000000"/>
                </a:solidFill>
              </a:rPr>
              <a:t>Adult Learners</a:t>
            </a:r>
            <a:br>
              <a:rPr lang="en-US" sz="4000" b="1" dirty="0">
                <a:solidFill>
                  <a:srgbClr val="000000"/>
                </a:solidFill>
              </a:rPr>
            </a:br>
            <a:r>
              <a:rPr lang="en-US" sz="4000" b="1" dirty="0">
                <a:solidFill>
                  <a:srgbClr val="000000"/>
                </a:solidFill>
              </a:rPr>
              <a:t/>
            </a:r>
            <a:br>
              <a:rPr lang="en-US" sz="4000" b="1" dirty="0">
                <a:solidFill>
                  <a:srgbClr val="000000"/>
                </a:solidFill>
              </a:rPr>
            </a:br>
            <a:endParaRPr lang="en-US" sz="4000" b="1" dirty="0">
              <a:solidFill>
                <a:srgbClr val="000000"/>
              </a:solidFill>
            </a:endParaRPr>
          </a:p>
        </p:txBody>
      </p:sp>
      <p:sp>
        <p:nvSpPr>
          <p:cNvPr id="3078" name="Rectangle 6"/>
          <p:cNvSpPr>
            <a:spLocks noGrp="1" noChangeArrowheads="1"/>
          </p:cNvSpPr>
          <p:nvPr>
            <p:ph type="subTitle" idx="1"/>
          </p:nvPr>
        </p:nvSpPr>
        <p:spPr>
          <a:xfrm>
            <a:off x="4648200" y="4038600"/>
            <a:ext cx="6019800" cy="2133600"/>
          </a:xfrm>
        </p:spPr>
        <p:txBody>
          <a:bodyPr/>
          <a:lstStyle/>
          <a:p>
            <a:pPr>
              <a:lnSpc>
                <a:spcPct val="80000"/>
              </a:lnSpc>
            </a:pPr>
            <a:endParaRPr lang="en-US" sz="2000" dirty="0"/>
          </a:p>
          <a:p>
            <a:pPr>
              <a:lnSpc>
                <a:spcPct val="80000"/>
              </a:lnSpc>
            </a:pPr>
            <a:endParaRPr lang="en-US" sz="2000" dirty="0"/>
          </a:p>
          <a:p>
            <a:pPr>
              <a:lnSpc>
                <a:spcPct val="80000"/>
              </a:lnSpc>
            </a:pPr>
            <a:r>
              <a:rPr lang="en-US" sz="2400" dirty="0" smtClean="0">
                <a:solidFill>
                  <a:schemeClr val="tx1"/>
                </a:solidFill>
              </a:rPr>
              <a:t>Kathy Olson</a:t>
            </a:r>
          </a:p>
          <a:p>
            <a:pPr>
              <a:lnSpc>
                <a:spcPct val="80000"/>
              </a:lnSpc>
            </a:pPr>
            <a:r>
              <a:rPr lang="en-US" sz="2400" dirty="0" smtClean="0">
                <a:solidFill>
                  <a:schemeClr val="tx1"/>
                </a:solidFill>
              </a:rPr>
              <a:t>(614) 529-6665</a:t>
            </a:r>
          </a:p>
          <a:p>
            <a:pPr>
              <a:lnSpc>
                <a:spcPct val="80000"/>
              </a:lnSpc>
            </a:pPr>
            <a:r>
              <a:rPr lang="en-US" sz="2400" dirty="0" smtClean="0">
                <a:solidFill>
                  <a:schemeClr val="tx1"/>
                </a:solidFill>
              </a:rPr>
              <a:t>kdo3@cornell.edu</a:t>
            </a:r>
            <a:endParaRPr lang="en-US" sz="2400" dirty="0">
              <a:solidFill>
                <a:schemeClr val="tx1"/>
              </a:solidFill>
            </a:endParaRPr>
          </a:p>
        </p:txBody>
      </p:sp>
      <p:sp>
        <p:nvSpPr>
          <p:cNvPr id="3081" name="Text Box 9"/>
          <p:cNvSpPr txBox="1">
            <a:spLocks noChangeArrowheads="1"/>
          </p:cNvSpPr>
          <p:nvPr/>
        </p:nvSpPr>
        <p:spPr bwMode="auto">
          <a:xfrm>
            <a:off x="381000" y="5105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Tree>
    <p:extLst>
      <p:ext uri="{BB962C8B-B14F-4D97-AF65-F5344CB8AC3E}">
        <p14:creationId xmlns:p14="http://schemas.microsoft.com/office/powerpoint/2010/main" val="21423680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024744" cy="1143000"/>
          </a:xfrm>
        </p:spPr>
        <p:txBody>
          <a:bodyPr/>
          <a:lstStyle/>
          <a:p>
            <a:r>
              <a:rPr lang="en-US" dirty="0" smtClean="0"/>
              <a:t>Intake and Orientation</a:t>
            </a:r>
            <a:endParaRPr lang="en-US" dirty="0"/>
          </a:p>
        </p:txBody>
      </p:sp>
      <p:sp>
        <p:nvSpPr>
          <p:cNvPr id="3" name="Content Placeholder 2"/>
          <p:cNvSpPr>
            <a:spLocks noGrp="1"/>
          </p:cNvSpPr>
          <p:nvPr>
            <p:ph idx="1"/>
          </p:nvPr>
        </p:nvSpPr>
        <p:spPr>
          <a:xfrm>
            <a:off x="457200" y="1524000"/>
            <a:ext cx="8077200" cy="5029200"/>
          </a:xfrm>
        </p:spPr>
        <p:txBody>
          <a:bodyPr>
            <a:normAutofit/>
          </a:bodyPr>
          <a:lstStyle/>
          <a:p>
            <a:r>
              <a:rPr lang="en-US" dirty="0"/>
              <a:t>Retention begins at intake, and sets the tone for the rest of the student’s experience. (Quigley 1998)</a:t>
            </a:r>
          </a:p>
          <a:p>
            <a:r>
              <a:rPr lang="en-US" dirty="0" smtClean="0"/>
              <a:t>The </a:t>
            </a:r>
            <a:r>
              <a:rPr lang="en-US" dirty="0"/>
              <a:t>first 3 weeks are the most critical for the student’s identifying and resolving barriers to continued participation. Barriers include</a:t>
            </a:r>
            <a:r>
              <a:rPr lang="en-US" dirty="0" smtClean="0"/>
              <a:t>:</a:t>
            </a:r>
          </a:p>
          <a:p>
            <a:pPr lvl="1"/>
            <a:r>
              <a:rPr lang="en-US" dirty="0" smtClean="0"/>
              <a:t> </a:t>
            </a:r>
            <a:r>
              <a:rPr lang="en-US" dirty="0"/>
              <a:t>Institutional </a:t>
            </a:r>
          </a:p>
          <a:p>
            <a:pPr lvl="1"/>
            <a:r>
              <a:rPr lang="en-US" dirty="0" smtClean="0"/>
              <a:t> </a:t>
            </a:r>
            <a:r>
              <a:rPr lang="en-US" dirty="0"/>
              <a:t>Situational </a:t>
            </a:r>
            <a:endParaRPr lang="en-US" dirty="0" smtClean="0"/>
          </a:p>
          <a:p>
            <a:pPr lvl="1"/>
            <a:r>
              <a:rPr lang="en-US" dirty="0" smtClean="0"/>
              <a:t> </a:t>
            </a:r>
            <a:r>
              <a:rPr lang="en-US" dirty="0"/>
              <a:t>Attitudinal </a:t>
            </a:r>
            <a:r>
              <a:rPr lang="en-US" i="1" dirty="0"/>
              <a:t>(Quigley 1998</a:t>
            </a:r>
            <a:r>
              <a:rPr lang="en-US" i="1" dirty="0" smtClean="0"/>
              <a:t>)</a:t>
            </a:r>
          </a:p>
          <a:p>
            <a:pPr lvl="1"/>
            <a:endParaRPr lang="en-US" dirty="0"/>
          </a:p>
        </p:txBody>
      </p:sp>
      <p:sp>
        <p:nvSpPr>
          <p:cNvPr id="4" name="Slide Number Placeholder 3"/>
          <p:cNvSpPr>
            <a:spLocks noGrp="1"/>
          </p:cNvSpPr>
          <p:nvPr>
            <p:ph type="sldNum" sz="quarter" idx="12"/>
          </p:nvPr>
        </p:nvSpPr>
        <p:spPr/>
        <p:txBody>
          <a:bodyPr/>
          <a:lstStyle/>
          <a:p>
            <a:fld id="{3CF9FEB0-0B00-274E-89A3-0C98E3BAF42D}" type="slidenum">
              <a:rPr lang="en-US" smtClean="0"/>
              <a:pPr/>
              <a:t>10</a:t>
            </a:fld>
            <a:endParaRPr lang="en-US"/>
          </a:p>
        </p:txBody>
      </p:sp>
    </p:spTree>
    <p:extLst>
      <p:ext uri="{BB962C8B-B14F-4D97-AF65-F5344CB8AC3E}">
        <p14:creationId xmlns:p14="http://schemas.microsoft.com/office/powerpoint/2010/main" val="263770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024744" cy="1143000"/>
          </a:xfrm>
        </p:spPr>
        <p:txBody>
          <a:bodyPr/>
          <a:lstStyle/>
          <a:p>
            <a:r>
              <a:rPr lang="en-US" dirty="0" smtClean="0"/>
              <a:t>Teacher behaviors</a:t>
            </a:r>
            <a:endParaRPr lang="en-US" dirty="0"/>
          </a:p>
        </p:txBody>
      </p:sp>
      <p:sp>
        <p:nvSpPr>
          <p:cNvPr id="3" name="Content Placeholder 2"/>
          <p:cNvSpPr>
            <a:spLocks noGrp="1"/>
          </p:cNvSpPr>
          <p:nvPr>
            <p:ph idx="1"/>
          </p:nvPr>
        </p:nvSpPr>
        <p:spPr/>
        <p:txBody>
          <a:bodyPr/>
          <a:lstStyle/>
          <a:p>
            <a:pPr lvl="0"/>
            <a:r>
              <a:rPr lang="en-US" dirty="0"/>
              <a:t>Be responsible for knowing about your students’ lives</a:t>
            </a:r>
          </a:p>
          <a:p>
            <a:pPr lvl="0"/>
            <a:r>
              <a:rPr lang="en-US" dirty="0"/>
              <a:t>Expect the most: Avoid a deficit model</a:t>
            </a:r>
          </a:p>
          <a:p>
            <a:pPr lvl="0"/>
            <a:r>
              <a:rPr lang="en-US" dirty="0"/>
              <a:t>Implement curriculum that is meaningful to the students</a:t>
            </a:r>
          </a:p>
          <a:p>
            <a:pPr lvl="0"/>
            <a:r>
              <a:rPr lang="en-US" dirty="0"/>
              <a:t>Question and reflect on your teacher behaviors</a:t>
            </a:r>
          </a:p>
          <a:p>
            <a:endParaRPr lang="en-US" dirty="0"/>
          </a:p>
        </p:txBody>
      </p:sp>
      <p:sp>
        <p:nvSpPr>
          <p:cNvPr id="4" name="Slide Number Placeholder 3"/>
          <p:cNvSpPr>
            <a:spLocks noGrp="1"/>
          </p:cNvSpPr>
          <p:nvPr>
            <p:ph type="sldNum" sz="quarter" idx="12"/>
          </p:nvPr>
        </p:nvSpPr>
        <p:spPr/>
        <p:txBody>
          <a:bodyPr/>
          <a:lstStyle/>
          <a:p>
            <a:fld id="{3CF9FEB0-0B00-274E-89A3-0C98E3BAF42D}" type="slidenum">
              <a:rPr lang="en-US" smtClean="0"/>
              <a:pPr/>
              <a:t>11</a:t>
            </a:fld>
            <a:endParaRPr lang="en-US"/>
          </a:p>
        </p:txBody>
      </p:sp>
    </p:spTree>
    <p:extLst>
      <p:ext uri="{BB962C8B-B14F-4D97-AF65-F5344CB8AC3E}">
        <p14:creationId xmlns:p14="http://schemas.microsoft.com/office/powerpoint/2010/main" val="21391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lstStyle/>
          <a:p>
            <a:r>
              <a:rPr lang="en-US" dirty="0" smtClean="0"/>
              <a:t>Build community</a:t>
            </a:r>
            <a:endParaRPr lang="en-US" dirty="0"/>
          </a:p>
        </p:txBody>
      </p:sp>
      <p:sp>
        <p:nvSpPr>
          <p:cNvPr id="3" name="Content Placeholder 2"/>
          <p:cNvSpPr>
            <a:spLocks noGrp="1"/>
          </p:cNvSpPr>
          <p:nvPr>
            <p:ph idx="1"/>
          </p:nvPr>
        </p:nvSpPr>
        <p:spPr>
          <a:xfrm>
            <a:off x="533400" y="1676400"/>
            <a:ext cx="8001000" cy="4800600"/>
          </a:xfrm>
        </p:spPr>
        <p:txBody>
          <a:bodyPr>
            <a:normAutofit fontScale="92500" lnSpcReduction="10000"/>
          </a:bodyPr>
          <a:lstStyle/>
          <a:p>
            <a:r>
              <a:rPr lang="en-US" dirty="0"/>
              <a:t>The building of relationships among learners is linked with increased persistence and learning gains. </a:t>
            </a:r>
            <a:r>
              <a:rPr lang="en-US" i="1" dirty="0"/>
              <a:t>(</a:t>
            </a:r>
            <a:r>
              <a:rPr lang="en-US" i="1" dirty="0" err="1"/>
              <a:t>Kegan</a:t>
            </a:r>
            <a:r>
              <a:rPr lang="en-US" i="1" dirty="0"/>
              <a:t>, 2001)</a:t>
            </a:r>
            <a:r>
              <a:rPr lang="en-US" dirty="0"/>
              <a:t>.</a:t>
            </a:r>
          </a:p>
          <a:p>
            <a:r>
              <a:rPr lang="en-US" dirty="0" smtClean="0"/>
              <a:t>“</a:t>
            </a:r>
            <a:r>
              <a:rPr lang="en-US" dirty="0"/>
              <a:t>A close-knit learning community provides a psychological and physical holding environment which greatly increases persistence” (</a:t>
            </a:r>
            <a:r>
              <a:rPr lang="en-US" i="1" dirty="0"/>
              <a:t>Cuban)</a:t>
            </a:r>
            <a:endParaRPr lang="en-US" dirty="0"/>
          </a:p>
          <a:p>
            <a:r>
              <a:rPr lang="en-US" dirty="0" smtClean="0"/>
              <a:t>Cohort </a:t>
            </a:r>
            <a:r>
              <a:rPr lang="en-US" dirty="0"/>
              <a:t>groups provide emotional, psychological, and physical support to adult learners and challenge them to broaden their perspectives. </a:t>
            </a:r>
            <a:r>
              <a:rPr lang="en-US" i="1" dirty="0"/>
              <a:t>(</a:t>
            </a:r>
            <a:r>
              <a:rPr lang="en-US" i="1" dirty="0" err="1"/>
              <a:t>Kegan</a:t>
            </a:r>
            <a:r>
              <a:rPr lang="en-US" i="1" dirty="0"/>
              <a:t> )</a:t>
            </a:r>
            <a:endParaRPr lang="en-US" dirty="0"/>
          </a:p>
          <a:p>
            <a:endParaRPr lang="en-US" dirty="0"/>
          </a:p>
        </p:txBody>
      </p:sp>
      <p:sp>
        <p:nvSpPr>
          <p:cNvPr id="4" name="Slide Number Placeholder 3"/>
          <p:cNvSpPr>
            <a:spLocks noGrp="1"/>
          </p:cNvSpPr>
          <p:nvPr>
            <p:ph type="sldNum" sz="quarter" idx="12"/>
          </p:nvPr>
        </p:nvSpPr>
        <p:spPr/>
        <p:txBody>
          <a:bodyPr/>
          <a:lstStyle/>
          <a:p>
            <a:fld id="{3CF9FEB0-0B00-274E-89A3-0C98E3BAF42D}" type="slidenum">
              <a:rPr lang="en-US" smtClean="0"/>
              <a:pPr/>
              <a:t>12</a:t>
            </a:fld>
            <a:endParaRPr lang="en-US"/>
          </a:p>
        </p:txBody>
      </p:sp>
    </p:spTree>
    <p:extLst>
      <p:ext uri="{BB962C8B-B14F-4D97-AF65-F5344CB8AC3E}">
        <p14:creationId xmlns:p14="http://schemas.microsoft.com/office/powerpoint/2010/main" val="382879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Create a safe learning environment</a:t>
            </a:r>
          </a:p>
          <a:p>
            <a:r>
              <a:rPr lang="en-US" dirty="0" smtClean="0"/>
              <a:t>Set up a buddy system</a:t>
            </a:r>
          </a:p>
          <a:p>
            <a:r>
              <a:rPr lang="en-US" dirty="0" smtClean="0"/>
              <a:t>Provide rewards and recognition</a:t>
            </a:r>
            <a:endParaRPr lang="en-US" dirty="0"/>
          </a:p>
        </p:txBody>
      </p:sp>
    </p:spTree>
    <p:extLst>
      <p:ext uri="{BB962C8B-B14F-4D97-AF65-F5344CB8AC3E}">
        <p14:creationId xmlns:p14="http://schemas.microsoft.com/office/powerpoint/2010/main" val="196817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2323652"/>
            <a:ext cx="1752601" cy="3508977"/>
          </a:xfrm>
        </p:spPr>
        <p:txBody>
          <a:bodyPr/>
          <a:lstStyle/>
          <a:p>
            <a:endParaRPr lang="en-US" dirty="0"/>
          </a:p>
        </p:txBody>
      </p:sp>
      <p:sp>
        <p:nvSpPr>
          <p:cNvPr id="4" name="Slide Number Placeholder 3"/>
          <p:cNvSpPr>
            <a:spLocks noGrp="1"/>
          </p:cNvSpPr>
          <p:nvPr>
            <p:ph type="sldNum" sz="quarter" idx="12"/>
          </p:nvPr>
        </p:nvSpPr>
        <p:spPr/>
        <p:txBody>
          <a:bodyPr/>
          <a:lstStyle/>
          <a:p>
            <a:fld id="{3CF9FEB0-0B00-274E-89A3-0C98E3BAF42D}" type="slidenum">
              <a:rPr lang="en-US" smtClean="0"/>
              <a:pPr/>
              <a:t>14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49342462"/>
              </p:ext>
            </p:extLst>
          </p:nvPr>
        </p:nvGraphicFramePr>
        <p:xfrm>
          <a:off x="2514600" y="309206"/>
          <a:ext cx="6121587" cy="6548794"/>
        </p:xfrm>
        <a:graphic>
          <a:graphicData uri="http://schemas.openxmlformats.org/presentationml/2006/ole">
            <mc:AlternateContent xmlns:mc="http://schemas.openxmlformats.org/markup-compatibility/2006">
              <mc:Choice xmlns:v="urn:schemas-microsoft-com:vml" Requires="v">
                <p:oleObj spid="_x0000_s1029" name="Document" r:id="rId4" imgW="7620000" imgH="8153400" progId="Word.Document.12">
                  <p:embed/>
                </p:oleObj>
              </mc:Choice>
              <mc:Fallback>
                <p:oleObj name="Document" r:id="rId4" imgW="7620000" imgH="8153400" progId="Word.Document.12">
                  <p:embed/>
                  <p:pic>
                    <p:nvPicPr>
                      <p:cNvPr id="0" name=""/>
                      <p:cNvPicPr/>
                      <p:nvPr/>
                    </p:nvPicPr>
                    <p:blipFill>
                      <a:blip r:embed="rId5"/>
                      <a:stretch>
                        <a:fillRect/>
                      </a:stretch>
                    </p:blipFill>
                    <p:spPr>
                      <a:xfrm>
                        <a:off x="2514600" y="309206"/>
                        <a:ext cx="6121587" cy="6548794"/>
                      </a:xfrm>
                      <a:prstGeom prst="rect">
                        <a:avLst/>
                      </a:prstGeom>
                    </p:spPr>
                  </p:pic>
                </p:oleObj>
              </mc:Fallback>
            </mc:AlternateContent>
          </a:graphicData>
        </a:graphic>
      </p:graphicFrame>
    </p:spTree>
    <p:extLst>
      <p:ext uri="{BB962C8B-B14F-4D97-AF65-F5344CB8AC3E}">
        <p14:creationId xmlns:p14="http://schemas.microsoft.com/office/powerpoint/2010/main" val="317399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57200"/>
            <a:ext cx="8153400" cy="6019800"/>
          </a:xfrm>
        </p:spPr>
        <p:txBody>
          <a:bodyPr>
            <a:normAutofit fontScale="25000" lnSpcReduction="20000"/>
          </a:bodyPr>
          <a:lstStyle/>
          <a:p>
            <a:pPr marL="68580" indent="0">
              <a:buNone/>
            </a:pPr>
            <a:r>
              <a:rPr lang="en-US" sz="4800" dirty="0" smtClean="0"/>
              <a:t>All </a:t>
            </a:r>
            <a:r>
              <a:rPr lang="en-US" sz="4800" dirty="0"/>
              <a:t>enrolled adult education students are eligible for NAEHS membership including ESOL, ABE, Literacy, HSD and GED students.  Many schools use the following Teacher Nomination Form to compile their nominees.  These forms are given to the teachers and returned to the AE director or a committee for consideration.  The forms are not to be submitted directly to NAEHS.  We receive only the nominees' names for imprinting NAEHS student membership certificates</a:t>
            </a:r>
            <a:r>
              <a:rPr lang="en-US" sz="4800" dirty="0" smtClean="0"/>
              <a:t>.</a:t>
            </a:r>
            <a:r>
              <a:rPr lang="en-US" sz="4800" dirty="0"/>
              <a:t> </a:t>
            </a:r>
          </a:p>
          <a:p>
            <a:r>
              <a:rPr lang="en-US" sz="4800" dirty="0"/>
              <a:t> </a:t>
            </a:r>
          </a:p>
          <a:p>
            <a:r>
              <a:rPr lang="en-US" sz="4800" b="1" dirty="0"/>
              <a:t>National Adult Education Honor Society</a:t>
            </a:r>
            <a:endParaRPr lang="en-US" sz="4800" dirty="0"/>
          </a:p>
          <a:p>
            <a:r>
              <a:rPr lang="en-US" sz="4800" dirty="0"/>
              <a:t>Teacher Nomination Form</a:t>
            </a:r>
          </a:p>
          <a:p>
            <a:r>
              <a:rPr lang="en-US" sz="4800" dirty="0"/>
              <a:t> </a:t>
            </a:r>
          </a:p>
          <a:p>
            <a:r>
              <a:rPr lang="en-US" sz="4800" dirty="0"/>
              <a:t>Teacher___________________________Nominee_____________________________</a:t>
            </a:r>
          </a:p>
          <a:p>
            <a:r>
              <a:rPr lang="en-US" sz="4800" dirty="0"/>
              <a:t> </a:t>
            </a:r>
            <a:r>
              <a:rPr lang="en-US" sz="4800" b="1" dirty="0"/>
              <a:t>Membership Standards</a:t>
            </a:r>
            <a:endParaRPr lang="en-US" sz="4800" dirty="0"/>
          </a:p>
          <a:p>
            <a:r>
              <a:rPr lang="en-US" sz="4800" dirty="0"/>
              <a:t> </a:t>
            </a:r>
            <a:r>
              <a:rPr lang="en-US" sz="4800" b="1" u="sng" dirty="0"/>
              <a:t>Attendance </a:t>
            </a:r>
            <a:r>
              <a:rPr lang="en-US" sz="4800" b="1" dirty="0"/>
              <a:t>by attending class regularly, which means:      </a:t>
            </a:r>
            <a:r>
              <a:rPr lang="en-US" sz="4800" dirty="0"/>
              <a:t>1.      Arrives on time, and      2.      Is consistently present</a:t>
            </a:r>
          </a:p>
          <a:p>
            <a:r>
              <a:rPr lang="en-US" sz="4800" dirty="0"/>
              <a:t>Briefly describe nominee’s attendance record:       __________________________________ ________________________________________________________________________</a:t>
            </a:r>
          </a:p>
          <a:p>
            <a:r>
              <a:rPr lang="en-US" sz="4800" dirty="0"/>
              <a:t> </a:t>
            </a:r>
          </a:p>
          <a:p>
            <a:r>
              <a:rPr lang="en-US" sz="4800" b="1" u="sng" dirty="0"/>
              <a:t>Cooperation</a:t>
            </a:r>
            <a:r>
              <a:rPr lang="en-US" sz="4800" b="1" dirty="0"/>
              <a:t> by working harmoniously with teachers and fellow students, which means:      </a:t>
            </a:r>
            <a:r>
              <a:rPr lang="en-US" sz="4800" dirty="0"/>
              <a:t>1.      Respects other’s ideas and values,      2.      Participates actively,      3.      Speaks in turn, and      4.      Demonstrates patience.</a:t>
            </a:r>
          </a:p>
          <a:p>
            <a:r>
              <a:rPr lang="en-US" sz="4800" dirty="0"/>
              <a:t>Briefly describe nominee’s attendance record:       __________________________________ ________________________________________________________________________</a:t>
            </a:r>
          </a:p>
          <a:p>
            <a:r>
              <a:rPr lang="en-US" sz="4800" b="1" u="sng" dirty="0"/>
              <a:t>Work ethic</a:t>
            </a:r>
            <a:r>
              <a:rPr lang="en-US" sz="4800" b="1" dirty="0"/>
              <a:t> while performing education related tasks which means</a:t>
            </a:r>
            <a:r>
              <a:rPr lang="en-US" sz="4800" dirty="0"/>
              <a:t>:      1.      Comes to class prepared,      2.      Completes homework,      3.      Sets goals and follows through,      4.      Listens with understanding,      5.      Asks questions and seeks help,      6.      Takes responsibility for own learning.</a:t>
            </a:r>
          </a:p>
          <a:p>
            <a:r>
              <a:rPr lang="en-US" sz="4800" dirty="0"/>
              <a:t>Briefly describe nominee’s work ethic:       ________________________________________</a:t>
            </a:r>
          </a:p>
          <a:p>
            <a:r>
              <a:rPr lang="en-US" sz="4800" dirty="0"/>
              <a:t>________________________________________________________________________</a:t>
            </a:r>
          </a:p>
          <a:p>
            <a:r>
              <a:rPr lang="en-US" sz="4800" dirty="0"/>
              <a:t>Teacher:  I nominate the named individual as an NAEHS member for the reasons stated above.  This person meets all membership qualifications and I believe him/her to be an outstanding ambassador for adult education.</a:t>
            </a:r>
          </a:p>
          <a:p>
            <a:r>
              <a:rPr lang="en-US" sz="4800" dirty="0"/>
              <a:t>                                                Signature_______________________________________</a:t>
            </a:r>
          </a:p>
          <a:p>
            <a:endParaRPr lang="en-US" dirty="0"/>
          </a:p>
        </p:txBody>
      </p:sp>
      <p:sp>
        <p:nvSpPr>
          <p:cNvPr id="4" name="Slide Number Placeholder 3"/>
          <p:cNvSpPr>
            <a:spLocks noGrp="1"/>
          </p:cNvSpPr>
          <p:nvPr>
            <p:ph type="sldNum" sz="quarter" idx="12"/>
          </p:nvPr>
        </p:nvSpPr>
        <p:spPr/>
        <p:txBody>
          <a:bodyPr/>
          <a:lstStyle/>
          <a:p>
            <a:fld id="{3CF9FEB0-0B00-274E-89A3-0C98E3BAF42D}" type="slidenum">
              <a:rPr lang="en-US" smtClean="0"/>
              <a:pPr/>
              <a:t>15</a:t>
            </a:fld>
            <a:endParaRPr lang="en-US"/>
          </a:p>
        </p:txBody>
      </p:sp>
    </p:spTree>
    <p:extLst>
      <p:ext uri="{BB962C8B-B14F-4D97-AF65-F5344CB8AC3E}">
        <p14:creationId xmlns:p14="http://schemas.microsoft.com/office/powerpoint/2010/main" val="90242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024744" cy="1143000"/>
          </a:xfrm>
        </p:spPr>
        <p:txBody>
          <a:bodyPr/>
          <a:lstStyle/>
          <a:p>
            <a:r>
              <a:rPr lang="en-US" dirty="0" smtClean="0"/>
              <a:t>Show Progress</a:t>
            </a:r>
            <a:endParaRPr lang="en-US" dirty="0"/>
          </a:p>
        </p:txBody>
      </p:sp>
      <p:sp>
        <p:nvSpPr>
          <p:cNvPr id="3" name="Content Placeholder 2"/>
          <p:cNvSpPr>
            <a:spLocks noGrp="1"/>
          </p:cNvSpPr>
          <p:nvPr>
            <p:ph idx="1"/>
          </p:nvPr>
        </p:nvSpPr>
        <p:spPr/>
        <p:txBody>
          <a:bodyPr>
            <a:normAutofit lnSpcReduction="10000"/>
          </a:bodyPr>
          <a:lstStyle/>
          <a:p>
            <a:r>
              <a:rPr lang="en-US" dirty="0" smtClean="0"/>
              <a:t>Write goals as statements of ability</a:t>
            </a:r>
          </a:p>
          <a:p>
            <a:r>
              <a:rPr lang="en-US" dirty="0" smtClean="0"/>
              <a:t>Checklist of things student can do in native language and in English</a:t>
            </a:r>
          </a:p>
          <a:p>
            <a:pPr lvl="1"/>
            <a:r>
              <a:rPr lang="en-US" dirty="0" smtClean="0"/>
              <a:t>ask for sewing supplies at store</a:t>
            </a:r>
            <a:endParaRPr lang="en-US" dirty="0"/>
          </a:p>
          <a:p>
            <a:pPr lvl="1"/>
            <a:r>
              <a:rPr lang="en-US" dirty="0" smtClean="0"/>
              <a:t>check a book out of the library</a:t>
            </a:r>
          </a:p>
          <a:p>
            <a:pPr lvl="1"/>
            <a:r>
              <a:rPr lang="en-US" dirty="0" smtClean="0"/>
              <a:t>tell the cashier you were charged the wrong amount</a:t>
            </a:r>
          </a:p>
          <a:p>
            <a:pPr lvl="1"/>
            <a:r>
              <a:rPr lang="en-US" dirty="0" smtClean="0"/>
              <a:t>watch movies</a:t>
            </a:r>
          </a:p>
          <a:p>
            <a:pPr lvl="1"/>
            <a:r>
              <a:rPr lang="en-US" dirty="0" smtClean="0"/>
              <a:t>sing a song</a:t>
            </a:r>
            <a:endParaRPr lang="en-US" dirty="0"/>
          </a:p>
        </p:txBody>
      </p:sp>
      <p:sp>
        <p:nvSpPr>
          <p:cNvPr id="4" name="Slide Number Placeholder 3"/>
          <p:cNvSpPr>
            <a:spLocks noGrp="1"/>
          </p:cNvSpPr>
          <p:nvPr>
            <p:ph type="sldNum" sz="quarter" idx="12"/>
          </p:nvPr>
        </p:nvSpPr>
        <p:spPr/>
        <p:txBody>
          <a:bodyPr/>
          <a:lstStyle/>
          <a:p>
            <a:fld id="{3CF9FEB0-0B00-274E-89A3-0C98E3BAF42D}" type="slidenum">
              <a:rPr lang="en-US" smtClean="0"/>
              <a:pPr/>
              <a:t>16</a:t>
            </a:fld>
            <a:endParaRPr lang="en-US"/>
          </a:p>
        </p:txBody>
      </p:sp>
    </p:spTree>
    <p:extLst>
      <p:ext uri="{BB962C8B-B14F-4D97-AF65-F5344CB8AC3E}">
        <p14:creationId xmlns:p14="http://schemas.microsoft.com/office/powerpoint/2010/main" val="424401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1143000"/>
          </a:xfrm>
        </p:spPr>
        <p:txBody>
          <a:bodyPr>
            <a:normAutofit/>
          </a:bodyPr>
          <a:lstStyle/>
          <a:p>
            <a:endParaRPr lang="en-US" dirty="0"/>
          </a:p>
        </p:txBody>
      </p:sp>
      <p:sp>
        <p:nvSpPr>
          <p:cNvPr id="3" name="Content Placeholder 2"/>
          <p:cNvSpPr>
            <a:spLocks noGrp="1"/>
          </p:cNvSpPr>
          <p:nvPr>
            <p:ph idx="1"/>
          </p:nvPr>
        </p:nvSpPr>
        <p:spPr/>
        <p:txBody>
          <a:bodyPr/>
          <a:lstStyle/>
          <a:p>
            <a:r>
              <a:rPr lang="en-US" dirty="0" smtClean="0">
                <a:solidFill>
                  <a:schemeClr val="tx1"/>
                </a:solidFill>
              </a:rPr>
              <a:t>Encourage Students to Purchase Their Textbooks</a:t>
            </a:r>
          </a:p>
          <a:p>
            <a:r>
              <a:rPr lang="en-US" dirty="0" smtClean="0"/>
              <a:t>Encourage Practice Outside of Class</a:t>
            </a:r>
            <a:endParaRPr lang="en-US" dirty="0"/>
          </a:p>
        </p:txBody>
      </p:sp>
      <p:sp>
        <p:nvSpPr>
          <p:cNvPr id="4" name="Slide Number Placeholder 3"/>
          <p:cNvSpPr>
            <a:spLocks noGrp="1"/>
          </p:cNvSpPr>
          <p:nvPr>
            <p:ph type="sldNum" sz="quarter" idx="12"/>
          </p:nvPr>
        </p:nvSpPr>
        <p:spPr/>
        <p:txBody>
          <a:bodyPr/>
          <a:lstStyle/>
          <a:p>
            <a:fld id="{3CF9FEB0-0B00-274E-89A3-0C98E3BAF42D}" type="slidenum">
              <a:rPr lang="en-US" smtClean="0"/>
              <a:pPr/>
              <a:t>17</a:t>
            </a:fld>
            <a:endParaRPr lang="en-US"/>
          </a:p>
        </p:txBody>
      </p:sp>
    </p:spTree>
    <p:extLst>
      <p:ext uri="{BB962C8B-B14F-4D97-AF65-F5344CB8AC3E}">
        <p14:creationId xmlns:p14="http://schemas.microsoft.com/office/powerpoint/2010/main" val="1157262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33400" y="381000"/>
            <a:ext cx="7024744" cy="1143000"/>
          </a:xfrm>
        </p:spPr>
        <p:txBody>
          <a:bodyPr>
            <a:normAutofit fontScale="90000"/>
          </a:bodyPr>
          <a:lstStyle/>
          <a:p>
            <a:r>
              <a:rPr lang="en-US" dirty="0" smtClean="0"/>
              <a:t>What </a:t>
            </a:r>
            <a:r>
              <a:rPr lang="en-US" dirty="0"/>
              <a:t>are you doing </a:t>
            </a:r>
            <a:r>
              <a:rPr lang="en-US" dirty="0" smtClean="0"/>
              <a:t/>
            </a:r>
            <a:br>
              <a:rPr lang="en-US" dirty="0" smtClean="0"/>
            </a:br>
            <a:r>
              <a:rPr lang="en-US" dirty="0" smtClean="0"/>
              <a:t>to </a:t>
            </a:r>
            <a:r>
              <a:rPr lang="en-US" dirty="0"/>
              <a:t>build self efficacy?</a:t>
            </a:r>
          </a:p>
        </p:txBody>
      </p:sp>
      <p:sp>
        <p:nvSpPr>
          <p:cNvPr id="118787" name="Rectangle 3"/>
          <p:cNvSpPr>
            <a:spLocks noGrp="1" noChangeArrowheads="1"/>
          </p:cNvSpPr>
          <p:nvPr>
            <p:ph idx="1"/>
          </p:nvPr>
        </p:nvSpPr>
        <p:spPr>
          <a:xfrm>
            <a:off x="609600" y="2323652"/>
            <a:ext cx="7848600" cy="4000948"/>
          </a:xfrm>
        </p:spPr>
        <p:txBody>
          <a:bodyPr>
            <a:normAutofit lnSpcReduction="10000"/>
          </a:bodyPr>
          <a:lstStyle/>
          <a:p>
            <a:pPr>
              <a:lnSpc>
                <a:spcPct val="90000"/>
              </a:lnSpc>
            </a:pPr>
            <a:r>
              <a:rPr lang="en-US" sz="2800" dirty="0"/>
              <a:t>Five </a:t>
            </a:r>
            <a:r>
              <a:rPr lang="en-US" sz="2800" dirty="0" smtClean="0"/>
              <a:t>strategies</a:t>
            </a:r>
          </a:p>
          <a:p>
            <a:pPr lvl="1">
              <a:lnSpc>
                <a:spcPct val="90000"/>
              </a:lnSpc>
            </a:pPr>
            <a:r>
              <a:rPr lang="en-US" sz="2600" dirty="0" smtClean="0"/>
              <a:t> </a:t>
            </a:r>
            <a:r>
              <a:rPr lang="en-US" sz="2200" dirty="0" smtClean="0"/>
              <a:t>Student </a:t>
            </a:r>
            <a:r>
              <a:rPr lang="en-US" sz="2200" dirty="0"/>
              <a:t>leadership</a:t>
            </a:r>
          </a:p>
          <a:p>
            <a:pPr lvl="1">
              <a:lnSpc>
                <a:spcPct val="90000"/>
              </a:lnSpc>
            </a:pPr>
            <a:r>
              <a:rPr lang="en-US" sz="2400" dirty="0"/>
              <a:t>Assessment</a:t>
            </a:r>
          </a:p>
          <a:p>
            <a:pPr lvl="1">
              <a:lnSpc>
                <a:spcPct val="90000"/>
              </a:lnSpc>
            </a:pPr>
            <a:r>
              <a:rPr lang="en-US" sz="2400" dirty="0"/>
              <a:t>Recognition</a:t>
            </a:r>
          </a:p>
          <a:p>
            <a:pPr lvl="1">
              <a:lnSpc>
                <a:spcPct val="90000"/>
              </a:lnSpc>
            </a:pPr>
            <a:r>
              <a:rPr lang="en-US" sz="2400" dirty="0"/>
              <a:t>Learner-generated materials</a:t>
            </a:r>
          </a:p>
          <a:p>
            <a:pPr lvl="1">
              <a:lnSpc>
                <a:spcPct val="90000"/>
              </a:lnSpc>
            </a:pPr>
            <a:r>
              <a:rPr lang="en-US" sz="2400" dirty="0"/>
              <a:t>Learning styles and special learning needs</a:t>
            </a:r>
          </a:p>
          <a:p>
            <a:pPr lvl="1">
              <a:lnSpc>
                <a:spcPct val="90000"/>
              </a:lnSpc>
              <a:buFont typeface="Wingdings 2" charset="0"/>
              <a:buNone/>
            </a:pPr>
            <a:endParaRPr lang="en-US" sz="2400" dirty="0"/>
          </a:p>
          <a:p>
            <a:pPr>
              <a:lnSpc>
                <a:spcPct val="90000"/>
              </a:lnSpc>
            </a:pPr>
            <a:r>
              <a:rPr lang="en-US" sz="2800" dirty="0"/>
              <a:t>Are you doing anything in your class or program related to any of these strategies?  If so, jot them down.</a:t>
            </a:r>
          </a:p>
        </p:txBody>
      </p:sp>
      <p:sp>
        <p:nvSpPr>
          <p:cNvPr id="5" name="Slide Number Placeholder 5"/>
          <p:cNvSpPr>
            <a:spLocks noGrp="1"/>
          </p:cNvSpPr>
          <p:nvPr>
            <p:ph type="sldNum" sz="quarter" idx="12"/>
          </p:nvPr>
        </p:nvSpPr>
        <p:spPr/>
        <p:txBody>
          <a:bodyPr/>
          <a:lstStyle/>
          <a:p>
            <a:fld id="{AC190FA2-2CFD-0448-8CA3-B607CDFECD9F}" type="slidenum">
              <a:rPr lang="en-US"/>
              <a:pPr/>
              <a:t>18</a:t>
            </a:fld>
            <a:endParaRPr lang="en-US"/>
          </a:p>
        </p:txBody>
      </p:sp>
    </p:spTree>
    <p:extLst>
      <p:ext uri="{BB962C8B-B14F-4D97-AF65-F5344CB8AC3E}">
        <p14:creationId xmlns:p14="http://schemas.microsoft.com/office/powerpoint/2010/main" val="1892018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z="3200" dirty="0"/>
              <a:t>Progress</a:t>
            </a:r>
          </a:p>
        </p:txBody>
      </p:sp>
      <p:sp>
        <p:nvSpPr>
          <p:cNvPr id="133123" name="Rectangle 3"/>
          <p:cNvSpPr>
            <a:spLocks noGrp="1" noChangeArrowheads="1"/>
          </p:cNvSpPr>
          <p:nvPr>
            <p:ph idx="1"/>
          </p:nvPr>
        </p:nvSpPr>
        <p:spPr/>
        <p:txBody>
          <a:bodyPr/>
          <a:lstStyle/>
          <a:p>
            <a:pPr>
              <a:buFont typeface="Wingdings" charset="0"/>
              <a:buNone/>
            </a:pPr>
            <a:r>
              <a:rPr lang="en-US" dirty="0"/>
              <a:t>Assessment Strategies</a:t>
            </a:r>
          </a:p>
          <a:p>
            <a:pPr lvl="1"/>
            <a:r>
              <a:rPr lang="en-US" dirty="0"/>
              <a:t>Use a variety of methods to allow students to see their progress (e.g., portfolios, checklists, technology-based tracking mechanisms)</a:t>
            </a:r>
          </a:p>
          <a:p>
            <a:pPr lvl="1">
              <a:buFont typeface="Wingdings 2" charset="0"/>
              <a:buNone/>
            </a:pPr>
            <a:endParaRPr lang="en-US" dirty="0"/>
          </a:p>
          <a:p>
            <a:pPr lvl="1"/>
            <a:r>
              <a:rPr lang="en-US" dirty="0"/>
              <a:t>Train students in self-evaluation procedures</a:t>
            </a:r>
          </a:p>
          <a:p>
            <a:pPr lvl="1"/>
            <a:r>
              <a:rPr lang="en-US" dirty="0" smtClean="0"/>
              <a:t>Conferencing</a:t>
            </a:r>
          </a:p>
          <a:p>
            <a:pPr lvl="1"/>
            <a:r>
              <a:rPr lang="en-US" dirty="0" smtClean="0"/>
              <a:t>Dialogue journals</a:t>
            </a:r>
          </a:p>
          <a:p>
            <a:pPr lvl="1"/>
            <a:r>
              <a:rPr lang="en-US" dirty="0" smtClean="0"/>
              <a:t>Portfolios</a:t>
            </a:r>
            <a:endParaRPr lang="en-US" dirty="0"/>
          </a:p>
          <a:p>
            <a:pPr lvl="1"/>
            <a:endParaRPr lang="en-US" dirty="0"/>
          </a:p>
          <a:p>
            <a:pPr lvl="1"/>
            <a:endParaRPr lang="en-US" dirty="0"/>
          </a:p>
        </p:txBody>
      </p:sp>
      <p:sp>
        <p:nvSpPr>
          <p:cNvPr id="5" name="Slide Number Placeholder 5"/>
          <p:cNvSpPr>
            <a:spLocks noGrp="1"/>
          </p:cNvSpPr>
          <p:nvPr>
            <p:ph type="sldNum" sz="quarter" idx="12"/>
          </p:nvPr>
        </p:nvSpPr>
        <p:spPr/>
        <p:txBody>
          <a:bodyPr/>
          <a:lstStyle/>
          <a:p>
            <a:fld id="{50903F2C-0458-CB4F-AFBC-E6597E943636}" type="slidenum">
              <a:rPr lang="en-US"/>
              <a:pPr/>
              <a:t>19</a:t>
            </a:fld>
            <a:endParaRPr lang="en-US"/>
          </a:p>
        </p:txBody>
      </p:sp>
    </p:spTree>
    <p:extLst>
      <p:ext uri="{BB962C8B-B14F-4D97-AF65-F5344CB8AC3E}">
        <p14:creationId xmlns:p14="http://schemas.microsoft.com/office/powerpoint/2010/main" val="196038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McLendon and Polis</a:t>
            </a:r>
          </a:p>
        </p:txBody>
      </p:sp>
      <p:sp>
        <p:nvSpPr>
          <p:cNvPr id="6" name="Slide Number Placeholder 6"/>
          <p:cNvSpPr>
            <a:spLocks noGrp="1"/>
          </p:cNvSpPr>
          <p:nvPr>
            <p:ph type="sldNum" sz="quarter" idx="12"/>
          </p:nvPr>
        </p:nvSpPr>
        <p:spPr/>
        <p:txBody>
          <a:bodyPr/>
          <a:lstStyle/>
          <a:p>
            <a:fld id="{ADCC38AD-D6FB-AB40-ABCF-4BEC236CA4F6}" type="slidenum">
              <a:rPr lang="en-US"/>
              <a:pPr/>
              <a:t>2</a:t>
            </a:fld>
            <a:endParaRPr lang="en-US"/>
          </a:p>
        </p:txBody>
      </p:sp>
      <p:sp>
        <p:nvSpPr>
          <p:cNvPr id="95234" name="Rectangle 2"/>
          <p:cNvSpPr>
            <a:spLocks noGrp="1" noChangeArrowheads="1"/>
          </p:cNvSpPr>
          <p:nvPr>
            <p:ph type="title"/>
          </p:nvPr>
        </p:nvSpPr>
        <p:spPr>
          <a:xfrm>
            <a:off x="609600" y="1371600"/>
            <a:ext cx="8001000" cy="533400"/>
          </a:xfrm>
        </p:spPr>
        <p:txBody>
          <a:bodyPr>
            <a:noAutofit/>
          </a:bodyPr>
          <a:lstStyle/>
          <a:p>
            <a:r>
              <a:rPr lang="en-US" sz="3600" dirty="0"/>
              <a:t>Do you ever ask yourself these questions?</a:t>
            </a:r>
            <a:br>
              <a:rPr lang="en-US" sz="3600" dirty="0"/>
            </a:br>
            <a:endParaRPr lang="en-US" sz="3600" dirty="0"/>
          </a:p>
        </p:txBody>
      </p:sp>
      <p:sp>
        <p:nvSpPr>
          <p:cNvPr id="95235" name="Rectangle 3"/>
          <p:cNvSpPr>
            <a:spLocks noGrp="1" noChangeArrowheads="1"/>
          </p:cNvSpPr>
          <p:nvPr>
            <p:ph type="body" sz="half" idx="1"/>
          </p:nvPr>
        </p:nvSpPr>
        <p:spPr>
          <a:xfrm>
            <a:off x="457200" y="1295400"/>
            <a:ext cx="8382000" cy="5102225"/>
          </a:xfrm>
        </p:spPr>
        <p:txBody>
          <a:bodyPr>
            <a:normAutofit/>
          </a:bodyPr>
          <a:lstStyle/>
          <a:p>
            <a:pPr marL="68580" indent="0">
              <a:lnSpc>
                <a:spcPct val="90000"/>
              </a:lnSpc>
              <a:buNone/>
            </a:pPr>
            <a:endParaRPr lang="en-US" sz="3600" dirty="0"/>
          </a:p>
          <a:p>
            <a:pPr lvl="1">
              <a:lnSpc>
                <a:spcPct val="90000"/>
              </a:lnSpc>
            </a:pPr>
            <a:r>
              <a:rPr lang="en-US" sz="3200" dirty="0"/>
              <a:t>Why do students drop out rather than complete an adult education program</a:t>
            </a:r>
            <a:r>
              <a:rPr lang="en-US" sz="3200" dirty="0" smtClean="0"/>
              <a:t>?</a:t>
            </a:r>
          </a:p>
          <a:p>
            <a:pPr lvl="1">
              <a:lnSpc>
                <a:spcPct val="90000"/>
              </a:lnSpc>
            </a:pPr>
            <a:endParaRPr lang="en-US" sz="3200" dirty="0"/>
          </a:p>
          <a:p>
            <a:pPr lvl="1">
              <a:lnSpc>
                <a:spcPct val="90000"/>
              </a:lnSpc>
            </a:pPr>
            <a:r>
              <a:rPr lang="en-US" sz="3200" dirty="0" smtClean="0"/>
              <a:t>What caused them to enroll at this particular moment in the first place?</a:t>
            </a:r>
          </a:p>
          <a:p>
            <a:pPr lvl="1">
              <a:lnSpc>
                <a:spcPct val="90000"/>
              </a:lnSpc>
            </a:pPr>
            <a:endParaRPr lang="en-US" sz="3200" dirty="0" smtClean="0"/>
          </a:p>
          <a:p>
            <a:pPr lvl="1">
              <a:lnSpc>
                <a:spcPct val="90000"/>
              </a:lnSpc>
            </a:pPr>
            <a:r>
              <a:rPr lang="en-US" sz="3200" dirty="0" smtClean="0"/>
              <a:t>How </a:t>
            </a:r>
            <a:r>
              <a:rPr lang="en-US" sz="3200" dirty="0"/>
              <a:t>can student retention be increased in our adult education classes?</a:t>
            </a:r>
          </a:p>
          <a:p>
            <a:pPr>
              <a:lnSpc>
                <a:spcPct val="90000"/>
              </a:lnSpc>
              <a:buFont typeface="Wingdings" charset="0"/>
              <a:buNone/>
            </a:pPr>
            <a:endParaRPr lang="en-US" sz="2400" dirty="0"/>
          </a:p>
        </p:txBody>
      </p:sp>
    </p:spTree>
    <p:extLst>
      <p:ext uri="{BB962C8B-B14F-4D97-AF65-F5344CB8AC3E}">
        <p14:creationId xmlns:p14="http://schemas.microsoft.com/office/powerpoint/2010/main" val="31616889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lstStyle/>
          <a:p>
            <a:r>
              <a:rPr lang="en-US" dirty="0" smtClean="0"/>
              <a:t>Open Enrollment</a:t>
            </a:r>
            <a:endParaRPr lang="en-US" dirty="0"/>
          </a:p>
        </p:txBody>
      </p:sp>
      <p:sp>
        <p:nvSpPr>
          <p:cNvPr id="3" name="Content Placeholder 2"/>
          <p:cNvSpPr>
            <a:spLocks noGrp="1"/>
          </p:cNvSpPr>
          <p:nvPr>
            <p:ph idx="1"/>
          </p:nvPr>
        </p:nvSpPr>
        <p:spPr>
          <a:xfrm>
            <a:off x="838200" y="1600200"/>
            <a:ext cx="7620000" cy="4842029"/>
          </a:xfrm>
        </p:spPr>
        <p:txBody>
          <a:bodyPr>
            <a:normAutofit fontScale="77500" lnSpcReduction="20000"/>
          </a:bodyPr>
          <a:lstStyle/>
          <a:p>
            <a:r>
              <a:rPr lang="en-US" dirty="0"/>
              <a:t>Lack of need to be present each day results in low attendance rates and slower progress. (</a:t>
            </a:r>
            <a:r>
              <a:rPr lang="en-US" i="1" dirty="0" err="1"/>
              <a:t>Beder</a:t>
            </a:r>
            <a:r>
              <a:rPr lang="en-US" i="1" dirty="0"/>
              <a:t>, 2005)</a:t>
            </a:r>
            <a:endParaRPr lang="en-US" dirty="0"/>
          </a:p>
          <a:p>
            <a:r>
              <a:rPr lang="en-US" dirty="0" smtClean="0"/>
              <a:t>Students</a:t>
            </a:r>
            <a:r>
              <a:rPr lang="en-US" dirty="0"/>
              <a:t>’ motivation to attend open enrollment classes is less because they believe they won’t be missing anything they can’t do the next time they attend. </a:t>
            </a:r>
            <a:r>
              <a:rPr lang="en-US" i="1" dirty="0"/>
              <a:t>(“Oregon Shines” p. 72)</a:t>
            </a:r>
            <a:endParaRPr lang="en-US" dirty="0"/>
          </a:p>
          <a:p>
            <a:r>
              <a:rPr lang="en-US" dirty="0" smtClean="0"/>
              <a:t>“</a:t>
            </a:r>
            <a:r>
              <a:rPr lang="en-US" dirty="0"/>
              <a:t>In addition, it (open enrollment) often means that there are few serious consequences for learners with poor attendance....” or coming to and leaving class at odd times. Open enrollment may produce disincentives to attendance. </a:t>
            </a:r>
            <a:r>
              <a:rPr lang="en-US" i="1" dirty="0"/>
              <a:t>(Snow and </a:t>
            </a:r>
            <a:r>
              <a:rPr lang="en-US" i="1" dirty="0" err="1"/>
              <a:t>Strucker</a:t>
            </a:r>
            <a:r>
              <a:rPr lang="en-US" i="1" dirty="0"/>
              <a:t>)</a:t>
            </a:r>
            <a:endParaRPr lang="en-US" dirty="0"/>
          </a:p>
          <a:p>
            <a:r>
              <a:rPr lang="en-US" dirty="0" smtClean="0"/>
              <a:t>High </a:t>
            </a:r>
            <a:r>
              <a:rPr lang="en-US" dirty="0"/>
              <a:t>retention classes’ students report that they felt they missed something important if they didn’t come to class (</a:t>
            </a:r>
            <a:r>
              <a:rPr lang="en-US" i="1" dirty="0"/>
              <a:t>Jarrell, 2003)</a:t>
            </a:r>
            <a:endParaRPr lang="en-US" dirty="0"/>
          </a:p>
        </p:txBody>
      </p:sp>
      <p:sp>
        <p:nvSpPr>
          <p:cNvPr id="4" name="Slide Number Placeholder 3"/>
          <p:cNvSpPr>
            <a:spLocks noGrp="1"/>
          </p:cNvSpPr>
          <p:nvPr>
            <p:ph type="sldNum" sz="quarter" idx="12"/>
          </p:nvPr>
        </p:nvSpPr>
        <p:spPr/>
        <p:txBody>
          <a:bodyPr/>
          <a:lstStyle/>
          <a:p>
            <a:fld id="{3CF9FEB0-0B00-274E-89A3-0C98E3BAF42D}" type="slidenum">
              <a:rPr lang="en-US" smtClean="0"/>
              <a:pPr/>
              <a:t>20</a:t>
            </a:fld>
            <a:endParaRPr lang="en-US"/>
          </a:p>
        </p:txBody>
      </p:sp>
    </p:spTree>
    <p:extLst>
      <p:ext uri="{BB962C8B-B14F-4D97-AF65-F5344CB8AC3E}">
        <p14:creationId xmlns:p14="http://schemas.microsoft.com/office/powerpoint/2010/main" val="376698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24744" cy="1143000"/>
          </a:xfrm>
        </p:spPr>
        <p:txBody>
          <a:bodyPr/>
          <a:lstStyle/>
          <a:p>
            <a:r>
              <a:rPr lang="en-US" dirty="0" smtClean="0"/>
              <a:t>The challenge for educators:</a:t>
            </a:r>
            <a:endParaRPr lang="en-US" dirty="0"/>
          </a:p>
        </p:txBody>
      </p:sp>
      <p:sp>
        <p:nvSpPr>
          <p:cNvPr id="3" name="Content Placeholder 2"/>
          <p:cNvSpPr>
            <a:spLocks noGrp="1"/>
          </p:cNvSpPr>
          <p:nvPr>
            <p:ph idx="1"/>
          </p:nvPr>
        </p:nvSpPr>
        <p:spPr>
          <a:xfrm>
            <a:off x="1043492" y="1981200"/>
            <a:ext cx="6777317" cy="4419600"/>
          </a:xfrm>
        </p:spPr>
        <p:txBody>
          <a:bodyPr>
            <a:normAutofit fontScale="85000" lnSpcReduction="10000"/>
          </a:bodyPr>
          <a:lstStyle/>
          <a:p>
            <a:pPr marL="68580" indent="0">
              <a:buNone/>
            </a:pPr>
            <a:r>
              <a:rPr lang="en-US" dirty="0" smtClean="0">
                <a:solidFill>
                  <a:schemeClr val="tx1"/>
                </a:solidFill>
                <a:latin typeface="+mn-lt"/>
                <a:ea typeface="+mn-ea"/>
                <a:cs typeface="+mn-cs"/>
              </a:rPr>
              <a:t>Find </a:t>
            </a:r>
            <a:r>
              <a:rPr lang="en-US" dirty="0">
                <a:solidFill>
                  <a:schemeClr val="tx1"/>
                </a:solidFill>
                <a:latin typeface="+mn-lt"/>
                <a:ea typeface="+mn-ea"/>
                <a:cs typeface="+mn-cs"/>
              </a:rPr>
              <a:t>ways to:</a:t>
            </a:r>
          </a:p>
          <a:p>
            <a:pPr lvl="1"/>
            <a:r>
              <a:rPr lang="en-US" dirty="0" smtClean="0">
                <a:solidFill>
                  <a:schemeClr val="tx1"/>
                </a:solidFill>
                <a:latin typeface="+mn-lt"/>
                <a:ea typeface="+mn-ea"/>
                <a:cs typeface="+mn-cs"/>
              </a:rPr>
              <a:t>help </a:t>
            </a:r>
            <a:r>
              <a:rPr lang="en-US" dirty="0">
                <a:solidFill>
                  <a:schemeClr val="tx1"/>
                </a:solidFill>
                <a:latin typeface="+mn-lt"/>
                <a:ea typeface="+mn-ea"/>
                <a:cs typeface="+mn-cs"/>
              </a:rPr>
              <a:t>students identify the negative forces that make it difficult for them to attend class</a:t>
            </a:r>
            <a:r>
              <a:rPr lang="en-US" dirty="0" smtClean="0">
                <a:solidFill>
                  <a:schemeClr val="tx1"/>
                </a:solidFill>
                <a:latin typeface="+mn-lt"/>
                <a:ea typeface="+mn-ea"/>
                <a:cs typeface="+mn-cs"/>
              </a:rPr>
              <a:t>;</a:t>
            </a:r>
          </a:p>
          <a:p>
            <a:pPr lvl="1"/>
            <a:r>
              <a:rPr lang="en-US" dirty="0" smtClean="0">
                <a:solidFill>
                  <a:schemeClr val="tx1"/>
                </a:solidFill>
                <a:latin typeface="+mn-lt"/>
                <a:ea typeface="+mn-ea"/>
                <a:cs typeface="+mn-cs"/>
              </a:rPr>
              <a:t> </a:t>
            </a:r>
            <a:r>
              <a:rPr lang="en-US" dirty="0">
                <a:solidFill>
                  <a:schemeClr val="tx1"/>
                </a:solidFill>
                <a:latin typeface="+mn-lt"/>
                <a:ea typeface="+mn-ea"/>
                <a:cs typeface="+mn-cs"/>
              </a:rPr>
              <a:t>provide students with strategies to deal with those negative forces so that they can stay in school as long as possible</a:t>
            </a:r>
            <a:r>
              <a:rPr lang="en-US" dirty="0" smtClean="0">
                <a:solidFill>
                  <a:schemeClr val="tx1"/>
                </a:solidFill>
                <a:latin typeface="+mn-lt"/>
                <a:ea typeface="+mn-ea"/>
                <a:cs typeface="+mn-cs"/>
              </a:rPr>
              <a:t>;</a:t>
            </a:r>
          </a:p>
          <a:p>
            <a:pPr lvl="1"/>
            <a:r>
              <a:rPr lang="en-US" dirty="0" smtClean="0">
                <a:solidFill>
                  <a:schemeClr val="tx1"/>
                </a:solidFill>
                <a:latin typeface="+mn-lt"/>
                <a:ea typeface="+mn-ea"/>
                <a:cs typeface="+mn-cs"/>
              </a:rPr>
              <a:t>provide </a:t>
            </a:r>
            <a:r>
              <a:rPr lang="en-US" dirty="0">
                <a:solidFill>
                  <a:schemeClr val="tx1"/>
                </a:solidFill>
                <a:latin typeface="+mn-lt"/>
                <a:ea typeface="+mn-ea"/>
                <a:cs typeface="+mn-cs"/>
              </a:rPr>
              <a:t>students with materials they can use for self-study during a stopping out period; </a:t>
            </a:r>
            <a:r>
              <a:rPr lang="en-US" dirty="0" smtClean="0">
                <a:solidFill>
                  <a:schemeClr val="tx1"/>
                </a:solidFill>
                <a:latin typeface="+mn-lt"/>
                <a:ea typeface="+mn-ea"/>
                <a:cs typeface="+mn-cs"/>
              </a:rPr>
              <a:t>and</a:t>
            </a:r>
          </a:p>
          <a:p>
            <a:pPr lvl="1"/>
            <a:r>
              <a:rPr lang="en-US" dirty="0" smtClean="0">
                <a:solidFill>
                  <a:schemeClr val="tx1"/>
                </a:solidFill>
                <a:latin typeface="+mn-lt"/>
                <a:ea typeface="+mn-ea"/>
                <a:cs typeface="+mn-cs"/>
              </a:rPr>
              <a:t>provide </a:t>
            </a:r>
            <a:r>
              <a:rPr lang="en-US" dirty="0">
                <a:solidFill>
                  <a:schemeClr val="tx1"/>
                </a:solidFill>
                <a:latin typeface="+mn-lt"/>
                <a:ea typeface="+mn-ea"/>
                <a:cs typeface="+mn-cs"/>
              </a:rPr>
              <a:t>students with the impetus to return to the program as quickly as possible once the negative forces have diminished.</a:t>
            </a:r>
            <a:endParaRPr lang="en-US" dirty="0"/>
          </a:p>
        </p:txBody>
      </p:sp>
      <p:sp>
        <p:nvSpPr>
          <p:cNvPr id="4" name="Slide Number Placeholder 3"/>
          <p:cNvSpPr>
            <a:spLocks noGrp="1"/>
          </p:cNvSpPr>
          <p:nvPr>
            <p:ph type="sldNum" sz="quarter" idx="12"/>
          </p:nvPr>
        </p:nvSpPr>
        <p:spPr/>
        <p:txBody>
          <a:bodyPr/>
          <a:lstStyle/>
          <a:p>
            <a:fld id="{3CF9FEB0-0B00-274E-89A3-0C98E3BAF42D}" type="slidenum">
              <a:rPr lang="en-US" smtClean="0"/>
              <a:pPr/>
              <a:t>21</a:t>
            </a:fld>
            <a:endParaRPr lang="en-US"/>
          </a:p>
        </p:txBody>
      </p:sp>
    </p:spTree>
    <p:extLst>
      <p:ext uri="{BB962C8B-B14F-4D97-AF65-F5344CB8AC3E}">
        <p14:creationId xmlns:p14="http://schemas.microsoft.com/office/powerpoint/2010/main" val="385528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Read</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hlinkClick r:id="rId2"/>
              </a:rPr>
              <a:t>Learner Persistence in Adult Basic Education: CALPRO Research Digest Sandra Kerka This research digest synthesizes key persistence-related research, including less familiar studies, and focuses on the implications for practice.</a:t>
            </a:r>
          </a:p>
          <a:p>
            <a:r>
              <a:rPr lang="en-US" sz="2000" dirty="0">
                <a:hlinkClick r:id="rId3"/>
              </a:rPr>
              <a:t>Persistence: Helping Adult Education Students Reach Their Goals John Comings For an in-depth overview of adult learner persistence, this article provides a literature review, a full discussion of the NCSALL Learner Persistence study, and commentary on the implications for policy, research, and practice</a:t>
            </a:r>
            <a:r>
              <a:rPr lang="en-US" sz="2000" dirty="0" smtClean="0">
                <a:hlinkClick r:id="rId3"/>
              </a:rPr>
              <a:t>.</a:t>
            </a:r>
          </a:p>
          <a:p>
            <a:r>
              <a:rPr lang="en-US" sz="2000" dirty="0"/>
              <a:t>Drago-Severson, Helsing, Kegan, Popp et al., </a:t>
            </a:r>
            <a:r>
              <a:rPr lang="en-US" sz="2000" dirty="0" smtClean="0"/>
              <a:t>2001</a:t>
            </a:r>
          </a:p>
          <a:p>
            <a:r>
              <a:rPr lang="en-US" sz="2000" dirty="0">
                <a:hlinkClick r:id="rId4"/>
              </a:rPr>
              <a:t>www.pearsonlongman.com/ae/download/</a:t>
            </a:r>
            <a:r>
              <a:rPr lang="en-US" sz="2000" b="1" dirty="0">
                <a:hlinkClick r:id="rId4"/>
              </a:rPr>
              <a:t>adult</a:t>
            </a:r>
            <a:r>
              <a:rPr lang="en-US" sz="2000" dirty="0">
                <a:hlinkClick r:id="rId4"/>
              </a:rPr>
              <a:t>ed/</a:t>
            </a:r>
            <a:r>
              <a:rPr lang="en-US" sz="2000" b="1" dirty="0" smtClean="0">
                <a:hlinkClick r:id="rId4"/>
              </a:rPr>
              <a:t>persistence</a:t>
            </a:r>
            <a:r>
              <a:rPr lang="en-US" sz="2000" dirty="0" smtClean="0">
                <a:hlinkClick r:id="rId4"/>
              </a:rPr>
              <a:t>.pdf</a:t>
            </a:r>
            <a:endParaRPr lang="en-US" sz="2000" dirty="0" smtClean="0"/>
          </a:p>
          <a:p>
            <a:r>
              <a:rPr lang="en-US" sz="2000" dirty="0" err="1"/>
              <a:t>otos.library.uu.nl</a:t>
            </a:r>
            <a:r>
              <a:rPr lang="en-US" sz="2000" dirty="0"/>
              <a:t>/publish/articles/000176/</a:t>
            </a:r>
            <a:r>
              <a:rPr lang="en-US" sz="2000" dirty="0" err="1" smtClean="0"/>
              <a:t>bookpart.pdf</a:t>
            </a:r>
            <a:endParaRPr lang="en-US" sz="2000" dirty="0" smtClean="0"/>
          </a:p>
          <a:p>
            <a:r>
              <a:rPr lang="en-US" sz="2000" b="1" dirty="0"/>
              <a:t>[PDF]</a:t>
            </a:r>
            <a:r>
              <a:rPr lang="en-US" sz="2000" dirty="0"/>
              <a:t> </a:t>
            </a:r>
          </a:p>
          <a:p>
            <a:endParaRPr lang="en-US" sz="2000" dirty="0"/>
          </a:p>
          <a:p>
            <a:r>
              <a:rPr lang="en-US" sz="2000" b="1" dirty="0">
                <a:hlinkClick r:id="rId5"/>
              </a:rPr>
              <a:t>Persistence</a:t>
            </a:r>
            <a:r>
              <a:rPr lang="en-US" sz="2000" u="sng" dirty="0">
                <a:hlinkClick r:id="rId5"/>
              </a:rPr>
              <a:t> in English as a Second Language (</a:t>
            </a:r>
            <a:r>
              <a:rPr lang="en-US" sz="2000" b="1" u="sng" dirty="0">
                <a:hlinkClick r:id="rId5"/>
              </a:rPr>
              <a:t>ESL</a:t>
            </a:r>
            <a:r>
              <a:rPr lang="en-US" sz="2000" u="sng" dirty="0">
                <a:hlinkClick r:id="rId5"/>
              </a:rPr>
              <a:t>) Programs </a:t>
            </a:r>
            <a:r>
              <a:rPr lang="en-US" sz="2000" b="1" u="sng" dirty="0">
                <a:hlinkClick r:id="rId5"/>
              </a:rPr>
              <a:t>...</a:t>
            </a:r>
            <a:endParaRPr lang="en-US" sz="2000" u="sng" dirty="0">
              <a:hlinkClick r:id="rId5"/>
            </a:endParaRPr>
          </a:p>
          <a:p>
            <a:r>
              <a:rPr lang="en-US" sz="2000" dirty="0" err="1"/>
              <a:t>www.nald.ca</a:t>
            </a:r>
            <a:r>
              <a:rPr lang="en-US" sz="2000" dirty="0"/>
              <a:t>/library/research/</a:t>
            </a:r>
            <a:r>
              <a:rPr lang="en-US" sz="2000" dirty="0" err="1"/>
              <a:t>sticht</a:t>
            </a:r>
            <a:r>
              <a:rPr lang="en-US" sz="2000" dirty="0"/>
              <a:t>/31jan05/31jan05.pdf</a:t>
            </a:r>
            <a:endParaRPr lang="en-US" sz="2000" dirty="0" smtClean="0"/>
          </a:p>
          <a:p>
            <a:endParaRPr lang="en-US" sz="2000" dirty="0" smtClean="0"/>
          </a:p>
          <a:p>
            <a:endParaRPr lang="en-US" sz="2000" dirty="0">
              <a:hlinkClick r:id="rId3"/>
            </a:endParaRPr>
          </a:p>
          <a:p>
            <a:endParaRPr lang="en-US" dirty="0"/>
          </a:p>
        </p:txBody>
      </p:sp>
    </p:spTree>
    <p:extLst>
      <p:ext uri="{BB962C8B-B14F-4D97-AF65-F5344CB8AC3E}">
        <p14:creationId xmlns:p14="http://schemas.microsoft.com/office/powerpoint/2010/main" val="2173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34B4A44-66A7-8B4F-B8E9-29F77439EC0A}" type="slidenum">
              <a:rPr lang="en-US"/>
              <a:pPr/>
              <a:t>3</a:t>
            </a:fld>
            <a:endParaRPr lang="en-US"/>
          </a:p>
        </p:txBody>
      </p:sp>
      <p:sp>
        <p:nvSpPr>
          <p:cNvPr id="79877" name="Text Box 5"/>
          <p:cNvSpPr txBox="1">
            <a:spLocks noChangeArrowheads="1"/>
          </p:cNvSpPr>
          <p:nvPr/>
        </p:nvSpPr>
        <p:spPr bwMode="auto">
          <a:xfrm>
            <a:off x="685800" y="533400"/>
            <a:ext cx="3962400" cy="230832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sz="3600" dirty="0"/>
              <a:t>Why don</a:t>
            </a:r>
            <a:r>
              <a:rPr lang="ja-JP" altLang="en-US" sz="3600" dirty="0">
                <a:latin typeface="Arial"/>
              </a:rPr>
              <a:t>’</a:t>
            </a:r>
            <a:r>
              <a:rPr lang="en-US" sz="3600" dirty="0"/>
              <a:t>t our students </a:t>
            </a:r>
          </a:p>
          <a:p>
            <a:pPr algn="ctr" eaLnBrk="0" hangingPunct="0"/>
            <a:r>
              <a:rPr lang="en-US" sz="3600" dirty="0"/>
              <a:t>stick around longer?</a:t>
            </a:r>
          </a:p>
        </p:txBody>
      </p:sp>
      <p:sp>
        <p:nvSpPr>
          <p:cNvPr id="3" name="TextBox 2"/>
          <p:cNvSpPr txBox="1"/>
          <p:nvPr/>
        </p:nvSpPr>
        <p:spPr>
          <a:xfrm>
            <a:off x="685800" y="3276600"/>
            <a:ext cx="3886200" cy="3046988"/>
          </a:xfrm>
          <a:prstGeom prst="rect">
            <a:avLst/>
          </a:prstGeom>
          <a:noFill/>
        </p:spPr>
        <p:txBody>
          <a:bodyPr wrap="square" rtlCol="0">
            <a:spAutoFit/>
          </a:bodyPr>
          <a:lstStyle/>
          <a:p>
            <a:r>
              <a:rPr lang="en-US" sz="3200" dirty="0"/>
              <a:t>How do we keep our students around long enough for them to make gains and achieve their goals? </a:t>
            </a:r>
          </a:p>
        </p:txBody>
      </p:sp>
      <p:pic>
        <p:nvPicPr>
          <p:cNvPr id="8" name="Picture 7"/>
          <p:cNvPicPr>
            <a:picLocks noChangeAspect="1"/>
          </p:cNvPicPr>
          <p:nvPr/>
        </p:nvPicPr>
        <p:blipFill>
          <a:blip r:embed="rId2"/>
          <a:stretch>
            <a:fillRect/>
          </a:stretch>
        </p:blipFill>
        <p:spPr>
          <a:xfrm>
            <a:off x="4800600" y="838200"/>
            <a:ext cx="3810000" cy="5283200"/>
          </a:xfrm>
          <a:prstGeom prst="rect">
            <a:avLst/>
          </a:prstGeom>
          <a:ln>
            <a:solidFill>
              <a:schemeClr val="accent1"/>
            </a:solidFill>
          </a:ln>
        </p:spPr>
      </p:pic>
    </p:spTree>
    <p:extLst>
      <p:ext uri="{BB962C8B-B14F-4D97-AF65-F5344CB8AC3E}">
        <p14:creationId xmlns:p14="http://schemas.microsoft.com/office/powerpoint/2010/main" val="10068574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a:t>McLendon and Polis</a:t>
            </a:r>
          </a:p>
        </p:txBody>
      </p:sp>
      <p:sp>
        <p:nvSpPr>
          <p:cNvPr id="16" name="Slide Number Placeholder 5"/>
          <p:cNvSpPr>
            <a:spLocks noGrp="1"/>
          </p:cNvSpPr>
          <p:nvPr>
            <p:ph type="sldNum" sz="quarter" idx="12"/>
          </p:nvPr>
        </p:nvSpPr>
        <p:spPr/>
        <p:txBody>
          <a:bodyPr/>
          <a:lstStyle/>
          <a:p>
            <a:fld id="{FC613A27-3006-4743-8D76-ECA5C2BB76BD}" type="slidenum">
              <a:rPr lang="en-US"/>
              <a:pPr/>
              <a:t>4</a:t>
            </a:fld>
            <a:endParaRPr lang="en-US"/>
          </a:p>
        </p:txBody>
      </p:sp>
      <p:sp>
        <p:nvSpPr>
          <p:cNvPr id="106498" name="Rectangle 2"/>
          <p:cNvSpPr>
            <a:spLocks noGrp="1" noChangeArrowheads="1"/>
          </p:cNvSpPr>
          <p:nvPr>
            <p:ph type="title"/>
          </p:nvPr>
        </p:nvSpPr>
        <p:spPr>
          <a:xfrm>
            <a:off x="762000" y="762000"/>
            <a:ext cx="6858000" cy="533400"/>
          </a:xfrm>
        </p:spPr>
        <p:txBody>
          <a:bodyPr>
            <a:noAutofit/>
          </a:bodyPr>
          <a:lstStyle/>
          <a:p>
            <a:r>
              <a:rPr lang="en-US" dirty="0"/>
              <a:t>Supports and Barriers</a:t>
            </a:r>
          </a:p>
        </p:txBody>
      </p:sp>
      <p:graphicFrame>
        <p:nvGraphicFramePr>
          <p:cNvPr id="106515" name="Group 19"/>
          <p:cNvGraphicFramePr>
            <a:graphicFrameLocks noGrp="1"/>
          </p:cNvGraphicFramePr>
          <p:nvPr>
            <p:ph idx="1"/>
            <p:extLst>
              <p:ext uri="{D42A27DB-BD31-4B8C-83A1-F6EECF244321}">
                <p14:modId xmlns:p14="http://schemas.microsoft.com/office/powerpoint/2010/main" val="3391141276"/>
              </p:ext>
            </p:extLst>
          </p:nvPr>
        </p:nvGraphicFramePr>
        <p:xfrm>
          <a:off x="457200" y="1600200"/>
          <a:ext cx="8229600" cy="4831080"/>
        </p:xfrm>
        <a:graphic>
          <a:graphicData uri="http://schemas.openxmlformats.org/drawingml/2006/table">
            <a:tbl>
              <a:tblPr/>
              <a:tblGrid>
                <a:gridCol w="4114800"/>
                <a:gridCol w="4114800"/>
              </a:tblGrid>
              <a:tr h="1599695">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800" b="0" i="0" u="none" strike="noStrike" cap="none" normalizeH="0" baseline="0" dirty="0">
                          <a:ln>
                            <a:noFill/>
                          </a:ln>
                          <a:solidFill>
                            <a:schemeClr val="tx1"/>
                          </a:solidFill>
                          <a:effectLst/>
                          <a:latin typeface="Arial" charset="0"/>
                          <a:ea typeface="ＭＳ Ｐゴシック" charset="0"/>
                        </a:rPr>
                        <a:t>What do you think supports learners in their persistence</a:t>
                      </a:r>
                      <a:r>
                        <a:rPr kumimoji="0" lang="en-US" sz="2800" b="0" i="0" u="none" strike="noStrike" cap="none" normalizeH="0" baseline="0" dirty="0" smtClean="0">
                          <a:ln>
                            <a:noFill/>
                          </a:ln>
                          <a:solidFill>
                            <a:schemeClr val="tx1"/>
                          </a:solidFill>
                          <a:effectLst/>
                          <a:latin typeface="Arial" charset="0"/>
                          <a:ea typeface="ＭＳ Ｐゴシック" charset="0"/>
                        </a:rPr>
                        <a:t>?</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800" b="0" i="0" u="none" strike="noStrike" cap="none" normalizeH="0" baseline="0" dirty="0">
                          <a:ln>
                            <a:noFill/>
                          </a:ln>
                          <a:solidFill>
                            <a:schemeClr val="tx1"/>
                          </a:solidFill>
                          <a:effectLst/>
                          <a:latin typeface="Arial" charset="0"/>
                          <a:ea typeface="ＭＳ Ｐゴシック" charset="0"/>
                        </a:rPr>
                        <a:t>What do you think hinders learners in their persistence</a:t>
                      </a:r>
                      <a:r>
                        <a:rPr kumimoji="0" lang="en-US" sz="2800" b="0" i="0" u="none" strike="noStrike" cap="none" normalizeH="0" baseline="0" dirty="0" smtClean="0">
                          <a:ln>
                            <a:noFill/>
                          </a:ln>
                          <a:solidFill>
                            <a:schemeClr val="tx1"/>
                          </a:solidFill>
                          <a:effectLst/>
                          <a:latin typeface="Arial" charset="0"/>
                          <a:ea typeface="ＭＳ Ｐゴシック" charset="0"/>
                        </a:rPr>
                        <a:t>?</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1385">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556160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381000"/>
            <a:ext cx="7024744" cy="1143000"/>
          </a:xfrm>
        </p:spPr>
        <p:txBody>
          <a:bodyPr>
            <a:noAutofit/>
          </a:bodyPr>
          <a:lstStyle/>
          <a:p>
            <a:r>
              <a:rPr lang="en-US" dirty="0"/>
              <a:t/>
            </a:r>
            <a:br>
              <a:rPr lang="en-US" dirty="0"/>
            </a:br>
            <a:r>
              <a:rPr lang="en-US" dirty="0"/>
              <a:t>Indicators of Persistence</a:t>
            </a:r>
          </a:p>
        </p:txBody>
      </p:sp>
      <p:sp>
        <p:nvSpPr>
          <p:cNvPr id="88067" name="Rectangle 3"/>
          <p:cNvSpPr>
            <a:spLocks noGrp="1" noChangeArrowheads="1"/>
          </p:cNvSpPr>
          <p:nvPr>
            <p:ph idx="1"/>
          </p:nvPr>
        </p:nvSpPr>
        <p:spPr>
          <a:xfrm>
            <a:off x="457200" y="1371600"/>
            <a:ext cx="8229600" cy="5105400"/>
          </a:xfrm>
        </p:spPr>
        <p:txBody>
          <a:bodyPr>
            <a:normAutofit fontScale="92500" lnSpcReduction="10000"/>
          </a:bodyPr>
          <a:lstStyle/>
          <a:p>
            <a:pPr lvl="1">
              <a:lnSpc>
                <a:spcPct val="80000"/>
              </a:lnSpc>
            </a:pPr>
            <a:endParaRPr lang="en-US" sz="2400" dirty="0" smtClean="0"/>
          </a:p>
          <a:p>
            <a:pPr lvl="1">
              <a:lnSpc>
                <a:spcPct val="80000"/>
              </a:lnSpc>
            </a:pPr>
            <a:endParaRPr lang="en-US" sz="2400" dirty="0"/>
          </a:p>
          <a:p>
            <a:pPr marL="365760" lvl="1" indent="0">
              <a:lnSpc>
                <a:spcPct val="80000"/>
              </a:lnSpc>
              <a:buNone/>
            </a:pPr>
            <a:r>
              <a:rPr lang="en-US" sz="4000" dirty="0" smtClean="0">
                <a:latin typeface="ＭＳ ゴシック"/>
                <a:ea typeface="ＭＳ ゴシック"/>
                <a:cs typeface="ＭＳ ゴシック"/>
              </a:rPr>
              <a:t>☐</a:t>
            </a:r>
            <a:r>
              <a:rPr lang="en-US" sz="4000" dirty="0" smtClean="0"/>
              <a:t>Gender		   </a:t>
            </a:r>
            <a:r>
              <a:rPr lang="en-US" sz="4000" dirty="0" smtClean="0">
                <a:latin typeface="ＭＳ ゴシック"/>
                <a:ea typeface="ＭＳ ゴシック"/>
                <a:cs typeface="ＭＳ ゴシック"/>
              </a:rPr>
              <a:t>☐</a:t>
            </a:r>
            <a:r>
              <a:rPr lang="en-US" sz="4000" dirty="0" smtClean="0"/>
              <a:t>Immigrant </a:t>
            </a:r>
            <a:r>
              <a:rPr lang="en-US" sz="4000" dirty="0"/>
              <a:t>status</a:t>
            </a:r>
          </a:p>
          <a:p>
            <a:pPr marL="365760" lvl="1" indent="0">
              <a:lnSpc>
                <a:spcPct val="80000"/>
              </a:lnSpc>
              <a:buNone/>
            </a:pPr>
            <a:r>
              <a:rPr lang="en-US" sz="4000" dirty="0" smtClean="0">
                <a:latin typeface="ＭＳ ゴシック"/>
                <a:ea typeface="ＭＳ ゴシック"/>
                <a:cs typeface="ＭＳ ゴシック"/>
              </a:rPr>
              <a:t>☐</a:t>
            </a:r>
            <a:r>
              <a:rPr lang="en-US" sz="4000" dirty="0" smtClean="0"/>
              <a:t>Working hours   </a:t>
            </a:r>
            <a:r>
              <a:rPr lang="en-US" sz="4000" dirty="0" smtClean="0">
                <a:latin typeface="ＭＳ ゴシック"/>
                <a:ea typeface="ＭＳ ゴシック"/>
                <a:cs typeface="ＭＳ ゴシック"/>
              </a:rPr>
              <a:t>☐</a:t>
            </a:r>
            <a:r>
              <a:rPr lang="en-US" sz="4000" dirty="0" smtClean="0"/>
              <a:t>Goal</a:t>
            </a:r>
            <a:endParaRPr lang="en-US" sz="4000" dirty="0"/>
          </a:p>
          <a:p>
            <a:pPr marL="365760" lvl="1" indent="0">
              <a:lnSpc>
                <a:spcPct val="80000"/>
              </a:lnSpc>
              <a:buNone/>
            </a:pPr>
            <a:r>
              <a:rPr lang="en-US" sz="4000" dirty="0" smtClean="0">
                <a:latin typeface="ＭＳ ゴシック"/>
                <a:ea typeface="ＭＳ ゴシック"/>
                <a:cs typeface="ＭＳ ゴシック"/>
              </a:rPr>
              <a:t>☐</a:t>
            </a:r>
            <a:r>
              <a:rPr lang="en-US" sz="4000" dirty="0" smtClean="0"/>
              <a:t>Age </a:t>
            </a:r>
            <a:r>
              <a:rPr lang="en-US" sz="4000" dirty="0"/>
              <a:t>of children</a:t>
            </a:r>
          </a:p>
          <a:p>
            <a:pPr marL="365760" lvl="1" indent="0">
              <a:lnSpc>
                <a:spcPct val="80000"/>
              </a:lnSpc>
              <a:buNone/>
            </a:pPr>
            <a:r>
              <a:rPr lang="en-US" sz="4000" dirty="0" smtClean="0">
                <a:latin typeface="ＭＳ ゴシック"/>
                <a:ea typeface="ＭＳ ゴシック"/>
                <a:cs typeface="ＭＳ ゴシック"/>
              </a:rPr>
              <a:t>☐</a:t>
            </a:r>
            <a:r>
              <a:rPr lang="en-US" sz="4000" dirty="0" smtClean="0"/>
              <a:t>Employment </a:t>
            </a:r>
            <a:r>
              <a:rPr lang="en-US" sz="4000" dirty="0"/>
              <a:t>status</a:t>
            </a:r>
          </a:p>
          <a:p>
            <a:pPr marL="365760" lvl="1" indent="0">
              <a:lnSpc>
                <a:spcPct val="80000"/>
              </a:lnSpc>
              <a:buNone/>
            </a:pPr>
            <a:r>
              <a:rPr lang="en-US" sz="4000" dirty="0" smtClean="0">
                <a:latin typeface="ＭＳ ゴシック"/>
                <a:ea typeface="ＭＳ ゴシック"/>
                <a:cs typeface="ＭＳ ゴシック"/>
              </a:rPr>
              <a:t>☐</a:t>
            </a:r>
            <a:r>
              <a:rPr lang="en-US" sz="4000" dirty="0" smtClean="0"/>
              <a:t>Negative </a:t>
            </a:r>
            <a:r>
              <a:rPr lang="en-US" sz="4000" dirty="0"/>
              <a:t>school experience</a:t>
            </a:r>
          </a:p>
          <a:p>
            <a:pPr marL="365760" lvl="1" indent="0">
              <a:lnSpc>
                <a:spcPct val="80000"/>
              </a:lnSpc>
              <a:buNone/>
            </a:pPr>
            <a:r>
              <a:rPr lang="en-US" sz="4000" dirty="0" smtClean="0">
                <a:latin typeface="ＭＳ ゴシック"/>
                <a:ea typeface="ＭＳ ゴシック"/>
                <a:cs typeface="ＭＳ ゴシック"/>
              </a:rPr>
              <a:t>☐</a:t>
            </a:r>
            <a:r>
              <a:rPr lang="en-US" sz="4000" dirty="0" smtClean="0"/>
              <a:t>Parent</a:t>
            </a:r>
            <a:r>
              <a:rPr lang="en-US" sz="4000" dirty="0">
                <a:latin typeface="Arial"/>
              </a:rPr>
              <a:t>'</a:t>
            </a:r>
            <a:r>
              <a:rPr lang="en-US" sz="4000" dirty="0" smtClean="0"/>
              <a:t>s </a:t>
            </a:r>
            <a:r>
              <a:rPr lang="en-US" sz="4000" dirty="0"/>
              <a:t>education</a:t>
            </a:r>
          </a:p>
          <a:p>
            <a:pPr marL="365760" lvl="1" indent="0">
              <a:lnSpc>
                <a:spcPct val="80000"/>
              </a:lnSpc>
              <a:buNone/>
            </a:pPr>
            <a:r>
              <a:rPr lang="en-US" sz="4000" dirty="0" smtClean="0">
                <a:latin typeface="ＭＳ ゴシック"/>
                <a:ea typeface="ＭＳ ゴシック"/>
                <a:cs typeface="ＭＳ ゴシック"/>
              </a:rPr>
              <a:t>☐</a:t>
            </a:r>
            <a:r>
              <a:rPr lang="en-US" sz="4000" dirty="0" smtClean="0"/>
              <a:t>Involvement </a:t>
            </a:r>
            <a:r>
              <a:rPr lang="en-US" sz="4000" dirty="0"/>
              <a:t>in previous training</a:t>
            </a:r>
          </a:p>
          <a:p>
            <a:pPr marL="365760" lvl="1" indent="0">
              <a:lnSpc>
                <a:spcPct val="80000"/>
              </a:lnSpc>
              <a:buNone/>
            </a:pPr>
            <a:r>
              <a:rPr lang="en-US" sz="4000" dirty="0" smtClean="0">
                <a:latin typeface="ＭＳ ゴシック"/>
                <a:ea typeface="ＭＳ ゴシック"/>
                <a:cs typeface="ＭＳ ゴシック"/>
              </a:rPr>
              <a:t>☐</a:t>
            </a:r>
            <a:r>
              <a:rPr lang="en-US" sz="4000" dirty="0" smtClean="0"/>
              <a:t>Single </a:t>
            </a:r>
            <a:r>
              <a:rPr lang="en-US" sz="4000" dirty="0"/>
              <a:t>parent status</a:t>
            </a:r>
          </a:p>
          <a:p>
            <a:pPr lvl="1">
              <a:lnSpc>
                <a:spcPct val="80000"/>
              </a:lnSpc>
            </a:pPr>
            <a:endParaRPr lang="en-US" sz="2400" dirty="0"/>
          </a:p>
          <a:p>
            <a:pPr lvl="1">
              <a:lnSpc>
                <a:spcPct val="80000"/>
              </a:lnSpc>
            </a:pPr>
            <a:endParaRPr lang="en-US" sz="2400" dirty="0"/>
          </a:p>
          <a:p>
            <a:pPr lvl="1">
              <a:lnSpc>
                <a:spcPct val="80000"/>
              </a:lnSpc>
            </a:pPr>
            <a:endParaRPr lang="en-US" sz="2400" dirty="0"/>
          </a:p>
          <a:p>
            <a:pPr lvl="1">
              <a:lnSpc>
                <a:spcPct val="80000"/>
              </a:lnSpc>
            </a:pPr>
            <a:endParaRPr lang="en-US" sz="2400" dirty="0"/>
          </a:p>
          <a:p>
            <a:pPr>
              <a:lnSpc>
                <a:spcPct val="90000"/>
              </a:lnSpc>
              <a:buFont typeface="Wingdings" charset="0"/>
              <a:buNone/>
            </a:pPr>
            <a:endParaRPr lang="en-US" sz="2000" dirty="0" smtClean="0"/>
          </a:p>
        </p:txBody>
      </p:sp>
      <p:sp>
        <p:nvSpPr>
          <p:cNvPr id="5" name="Slide Number Placeholder 5"/>
          <p:cNvSpPr>
            <a:spLocks noGrp="1"/>
          </p:cNvSpPr>
          <p:nvPr>
            <p:ph type="sldNum" sz="quarter" idx="12"/>
          </p:nvPr>
        </p:nvSpPr>
        <p:spPr/>
        <p:txBody>
          <a:bodyPr/>
          <a:lstStyle/>
          <a:p>
            <a:fld id="{F357B522-98BE-1944-AB8A-DA4D51FCEBF2}" type="slidenum">
              <a:rPr lang="en-US"/>
              <a:pPr/>
              <a:t>5</a:t>
            </a:fld>
            <a:endParaRPr lang="en-US"/>
          </a:p>
        </p:txBody>
      </p:sp>
    </p:spTree>
    <p:extLst>
      <p:ext uri="{BB962C8B-B14F-4D97-AF65-F5344CB8AC3E}">
        <p14:creationId xmlns:p14="http://schemas.microsoft.com/office/powerpoint/2010/main" val="6837458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McLendon and Polis</a:t>
            </a:r>
          </a:p>
        </p:txBody>
      </p:sp>
      <p:sp>
        <p:nvSpPr>
          <p:cNvPr id="104450" name="Rectangle 2"/>
          <p:cNvSpPr>
            <a:spLocks noGrp="1" noChangeArrowheads="1"/>
          </p:cNvSpPr>
          <p:nvPr>
            <p:ph type="title"/>
          </p:nvPr>
        </p:nvSpPr>
        <p:spPr>
          <a:xfrm>
            <a:off x="533400" y="762000"/>
            <a:ext cx="8077200" cy="1143000"/>
          </a:xfrm>
        </p:spPr>
        <p:txBody>
          <a:bodyPr>
            <a:noAutofit/>
          </a:bodyPr>
          <a:lstStyle/>
          <a:p>
            <a:r>
              <a:rPr lang="en-US" dirty="0"/>
              <a:t>Adult Student Characteristics</a:t>
            </a:r>
            <a:br>
              <a:rPr lang="en-US" dirty="0"/>
            </a:br>
            <a:r>
              <a:rPr lang="en-US" dirty="0"/>
              <a:t>That Support Persistence</a:t>
            </a:r>
          </a:p>
        </p:txBody>
      </p:sp>
      <p:sp>
        <p:nvSpPr>
          <p:cNvPr id="104451" name="Rectangle 3"/>
          <p:cNvSpPr>
            <a:spLocks noGrp="1" noChangeArrowheads="1"/>
          </p:cNvSpPr>
          <p:nvPr>
            <p:ph type="body" idx="1"/>
          </p:nvPr>
        </p:nvSpPr>
        <p:spPr>
          <a:xfrm>
            <a:off x="1043492" y="2133600"/>
            <a:ext cx="6777317" cy="3962400"/>
          </a:xfrm>
        </p:spPr>
        <p:txBody>
          <a:bodyPr>
            <a:noAutofit/>
          </a:bodyPr>
          <a:lstStyle/>
          <a:p>
            <a:r>
              <a:rPr lang="en-US" sz="2800" dirty="0"/>
              <a:t>Immigrant status, age over 30, and parent of teen or adult children</a:t>
            </a:r>
          </a:p>
          <a:p>
            <a:pPr>
              <a:buFont typeface="Wingdings" charset="0"/>
              <a:buNone/>
            </a:pPr>
            <a:endParaRPr lang="en-US" sz="2800" dirty="0"/>
          </a:p>
          <a:p>
            <a:r>
              <a:rPr lang="en-US" sz="2800" dirty="0"/>
              <a:t>Involvement in previous efforts at basic skills education, self study, or vocational skill training</a:t>
            </a:r>
          </a:p>
          <a:p>
            <a:pPr>
              <a:buFont typeface="Wingdings" charset="0"/>
              <a:buNone/>
            </a:pPr>
            <a:endParaRPr lang="en-US" sz="2800" dirty="0"/>
          </a:p>
          <a:p>
            <a:r>
              <a:rPr lang="en-US" sz="2800" dirty="0"/>
              <a:t>Specific goal</a:t>
            </a:r>
          </a:p>
        </p:txBody>
      </p:sp>
    </p:spTree>
    <p:extLst>
      <p:ext uri="{BB962C8B-B14F-4D97-AF65-F5344CB8AC3E}">
        <p14:creationId xmlns:p14="http://schemas.microsoft.com/office/powerpoint/2010/main" val="2115414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762000"/>
            <a:ext cx="7611034" cy="1143000"/>
          </a:xfrm>
        </p:spPr>
        <p:txBody>
          <a:bodyPr>
            <a:noAutofit/>
          </a:bodyPr>
          <a:lstStyle/>
          <a:p>
            <a:r>
              <a:rPr lang="en-US" dirty="0"/>
              <a:t>Adult Student Characteristics</a:t>
            </a:r>
            <a:br>
              <a:rPr lang="en-US" dirty="0"/>
            </a:br>
            <a:r>
              <a:rPr lang="en-US" dirty="0"/>
              <a:t>That Did Not Influence Persistence</a:t>
            </a:r>
          </a:p>
        </p:txBody>
      </p:sp>
      <p:sp>
        <p:nvSpPr>
          <p:cNvPr id="14339" name="Rectangle 3"/>
          <p:cNvSpPr>
            <a:spLocks noGrp="1" noChangeArrowheads="1"/>
          </p:cNvSpPr>
          <p:nvPr>
            <p:ph idx="1"/>
          </p:nvPr>
        </p:nvSpPr>
        <p:spPr>
          <a:xfrm>
            <a:off x="1043492" y="2323652"/>
            <a:ext cx="6777317" cy="3924748"/>
          </a:xfrm>
        </p:spPr>
        <p:txBody>
          <a:bodyPr>
            <a:noAutofit/>
          </a:bodyPr>
          <a:lstStyle/>
          <a:p>
            <a:pPr>
              <a:lnSpc>
                <a:spcPct val="90000"/>
              </a:lnSpc>
            </a:pPr>
            <a:r>
              <a:rPr lang="en-US" sz="2800" dirty="0"/>
              <a:t>Gender and </a:t>
            </a:r>
            <a:r>
              <a:rPr lang="en-US" sz="2800" dirty="0" smtClean="0"/>
              <a:t>ethnicity</a:t>
            </a:r>
          </a:p>
          <a:p>
            <a:pPr>
              <a:lnSpc>
                <a:spcPct val="90000"/>
              </a:lnSpc>
            </a:pPr>
            <a:endParaRPr lang="en-US" sz="2800" dirty="0" smtClean="0"/>
          </a:p>
          <a:p>
            <a:pPr>
              <a:lnSpc>
                <a:spcPct val="90000"/>
              </a:lnSpc>
            </a:pPr>
            <a:r>
              <a:rPr lang="en-US" sz="2800" dirty="0"/>
              <a:t>Single parent status</a:t>
            </a:r>
          </a:p>
          <a:p>
            <a:pPr>
              <a:lnSpc>
                <a:spcPct val="90000"/>
              </a:lnSpc>
              <a:buFont typeface="Wingdings" charset="0"/>
              <a:buNone/>
            </a:pPr>
            <a:endParaRPr lang="en-US" sz="2800" dirty="0"/>
          </a:p>
          <a:p>
            <a:pPr>
              <a:lnSpc>
                <a:spcPct val="90000"/>
              </a:lnSpc>
            </a:pPr>
            <a:r>
              <a:rPr lang="en-US" sz="2800" dirty="0"/>
              <a:t>Employment status/working hours</a:t>
            </a:r>
          </a:p>
          <a:p>
            <a:pPr>
              <a:lnSpc>
                <a:spcPct val="90000"/>
              </a:lnSpc>
              <a:buFont typeface="Wingdings" charset="0"/>
              <a:buNone/>
            </a:pPr>
            <a:endParaRPr lang="en-US" sz="2800" dirty="0"/>
          </a:p>
          <a:p>
            <a:pPr>
              <a:lnSpc>
                <a:spcPct val="90000"/>
              </a:lnSpc>
            </a:pPr>
            <a:r>
              <a:rPr lang="en-US" sz="2800" dirty="0"/>
              <a:t>Negative school experience</a:t>
            </a:r>
          </a:p>
          <a:p>
            <a:pPr>
              <a:lnSpc>
                <a:spcPct val="90000"/>
              </a:lnSpc>
              <a:buFont typeface="Wingdings" charset="0"/>
              <a:buNone/>
            </a:pPr>
            <a:endParaRPr lang="en-US" sz="2800" dirty="0"/>
          </a:p>
          <a:p>
            <a:pPr>
              <a:lnSpc>
                <a:spcPct val="90000"/>
              </a:lnSpc>
            </a:pPr>
            <a:r>
              <a:rPr lang="en-US" sz="2800" dirty="0"/>
              <a:t>Parent</a:t>
            </a:r>
            <a:r>
              <a:rPr lang="en-US" sz="2800" dirty="0">
                <a:latin typeface="Arial"/>
              </a:rPr>
              <a:t>'</a:t>
            </a:r>
            <a:r>
              <a:rPr lang="en-US" sz="2800" dirty="0"/>
              <a:t>s education</a:t>
            </a:r>
          </a:p>
          <a:p>
            <a:pPr>
              <a:lnSpc>
                <a:spcPct val="90000"/>
              </a:lnSpc>
            </a:pPr>
            <a:endParaRPr lang="en-US" sz="2800" dirty="0"/>
          </a:p>
        </p:txBody>
      </p:sp>
      <p:sp>
        <p:nvSpPr>
          <p:cNvPr id="5" name="Slide Number Placeholder 5"/>
          <p:cNvSpPr>
            <a:spLocks noGrp="1"/>
          </p:cNvSpPr>
          <p:nvPr>
            <p:ph type="sldNum" sz="quarter" idx="12"/>
          </p:nvPr>
        </p:nvSpPr>
        <p:spPr/>
        <p:txBody>
          <a:bodyPr/>
          <a:lstStyle/>
          <a:p>
            <a:fld id="{6F278CD9-EA7F-2E47-BB4B-97025DCC592D}" type="slidenum">
              <a:rPr lang="en-US"/>
              <a:pPr/>
              <a:t>7</a:t>
            </a:fld>
            <a:endParaRPr lang="en-US"/>
          </a:p>
        </p:txBody>
      </p:sp>
    </p:spTree>
    <p:extLst>
      <p:ext uri="{BB962C8B-B14F-4D97-AF65-F5344CB8AC3E}">
        <p14:creationId xmlns:p14="http://schemas.microsoft.com/office/powerpoint/2010/main" val="39702370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Slide Number Placeholder 4"/>
          <p:cNvSpPr>
            <a:spLocks noGrp="1"/>
          </p:cNvSpPr>
          <p:nvPr>
            <p:ph type="sldNum" sz="quarter" idx="12"/>
          </p:nvPr>
        </p:nvSpPr>
        <p:spPr/>
        <p:txBody>
          <a:bodyPr/>
          <a:lstStyle/>
          <a:p>
            <a:fld id="{2539DCCF-D188-8544-A5B6-8971C1AF6134}" type="slidenum">
              <a:rPr lang="en-US"/>
              <a:pPr/>
              <a:t>8</a:t>
            </a:fld>
            <a:endParaRPr lang="en-US"/>
          </a:p>
        </p:txBody>
      </p:sp>
      <p:sp>
        <p:nvSpPr>
          <p:cNvPr id="111618" name="Rectangle 2"/>
          <p:cNvSpPr>
            <a:spLocks noGrp="1" noChangeArrowheads="1"/>
          </p:cNvSpPr>
          <p:nvPr>
            <p:ph type="title"/>
          </p:nvPr>
        </p:nvSpPr>
        <p:spPr>
          <a:xfrm>
            <a:off x="838200" y="304800"/>
            <a:ext cx="7024744" cy="1143000"/>
          </a:xfrm>
        </p:spPr>
        <p:txBody>
          <a:bodyPr>
            <a:normAutofit fontScale="90000"/>
          </a:bodyPr>
          <a:lstStyle/>
          <a:p>
            <a:r>
              <a:rPr lang="en-US" dirty="0" smtClean="0"/>
              <a:t>Supports for Learner Persistence</a:t>
            </a:r>
            <a:endParaRPr lang="en-US" dirty="0"/>
          </a:p>
        </p:txBody>
      </p:sp>
      <p:sp>
        <p:nvSpPr>
          <p:cNvPr id="111619" name="AutoShape 3"/>
          <p:cNvSpPr>
            <a:spLocks noChangeArrowheads="1"/>
          </p:cNvSpPr>
          <p:nvPr/>
        </p:nvSpPr>
        <p:spPr bwMode="auto">
          <a:xfrm>
            <a:off x="6311900" y="3276600"/>
            <a:ext cx="1676400" cy="25908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20" name="AutoShape 4"/>
          <p:cNvSpPr>
            <a:spLocks noChangeArrowheads="1"/>
          </p:cNvSpPr>
          <p:nvPr/>
        </p:nvSpPr>
        <p:spPr bwMode="auto">
          <a:xfrm>
            <a:off x="4559300" y="3276600"/>
            <a:ext cx="1665288" cy="25908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21" name="AutoShape 5"/>
          <p:cNvSpPr>
            <a:spLocks noChangeArrowheads="1"/>
          </p:cNvSpPr>
          <p:nvPr/>
        </p:nvSpPr>
        <p:spPr bwMode="auto">
          <a:xfrm>
            <a:off x="2819400" y="3276600"/>
            <a:ext cx="1616075" cy="25908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22" name="AutoShape 6"/>
          <p:cNvSpPr>
            <a:spLocks noChangeArrowheads="1"/>
          </p:cNvSpPr>
          <p:nvPr/>
        </p:nvSpPr>
        <p:spPr bwMode="auto">
          <a:xfrm>
            <a:off x="914400" y="3276600"/>
            <a:ext cx="1816100" cy="25908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24" name="Rectangle 8"/>
          <p:cNvSpPr>
            <a:spLocks noChangeArrowheads="1"/>
          </p:cNvSpPr>
          <p:nvPr/>
        </p:nvSpPr>
        <p:spPr bwMode="gray">
          <a:xfrm rot="3419336">
            <a:off x="1223169" y="1901031"/>
            <a:ext cx="1212850" cy="103028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nvGrpSpPr>
          <p:cNvPr id="111625" name="Group 9"/>
          <p:cNvGrpSpPr>
            <a:grpSpLocks/>
          </p:cNvGrpSpPr>
          <p:nvPr/>
        </p:nvGrpSpPr>
        <p:grpSpPr bwMode="auto">
          <a:xfrm>
            <a:off x="2298700" y="2179638"/>
            <a:ext cx="933450" cy="131762"/>
            <a:chOff x="2003" y="3439"/>
            <a:chExt cx="468" cy="244"/>
          </a:xfrm>
        </p:grpSpPr>
        <p:sp>
          <p:nvSpPr>
            <p:cNvPr id="111626"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27"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28"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29"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11630" name="Rectangle 14"/>
          <p:cNvSpPr>
            <a:spLocks noChangeArrowheads="1"/>
          </p:cNvSpPr>
          <p:nvPr/>
        </p:nvSpPr>
        <p:spPr bwMode="gray">
          <a:xfrm rot="3419336">
            <a:off x="3074194" y="1862932"/>
            <a:ext cx="947737" cy="1092200"/>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nvGrpSpPr>
          <p:cNvPr id="111631" name="Group 15"/>
          <p:cNvGrpSpPr>
            <a:grpSpLocks/>
          </p:cNvGrpSpPr>
          <p:nvPr/>
        </p:nvGrpSpPr>
        <p:grpSpPr bwMode="auto">
          <a:xfrm>
            <a:off x="4021138" y="2179638"/>
            <a:ext cx="931862" cy="131762"/>
            <a:chOff x="2003" y="3439"/>
            <a:chExt cx="468" cy="244"/>
          </a:xfrm>
        </p:grpSpPr>
        <p:sp>
          <p:nvSpPr>
            <p:cNvPr id="111632"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33"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34"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35"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11636" name="Rectangle 20"/>
          <p:cNvSpPr>
            <a:spLocks noChangeArrowheads="1"/>
          </p:cNvSpPr>
          <p:nvPr/>
        </p:nvSpPr>
        <p:spPr bwMode="gray">
          <a:xfrm rot="3419336">
            <a:off x="4723606" y="1905794"/>
            <a:ext cx="923925" cy="104933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nvGrpSpPr>
          <p:cNvPr id="111637" name="Group 21"/>
          <p:cNvGrpSpPr>
            <a:grpSpLocks/>
          </p:cNvGrpSpPr>
          <p:nvPr/>
        </p:nvGrpSpPr>
        <p:grpSpPr bwMode="auto">
          <a:xfrm>
            <a:off x="5741988" y="2179638"/>
            <a:ext cx="1219200" cy="131762"/>
            <a:chOff x="2003" y="3439"/>
            <a:chExt cx="468" cy="244"/>
          </a:xfrm>
        </p:grpSpPr>
        <p:sp>
          <p:nvSpPr>
            <p:cNvPr id="111638"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39"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40" name="Oval 2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641" name="Oval 2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11642" name="Rectangle 26"/>
          <p:cNvSpPr>
            <a:spLocks noChangeArrowheads="1"/>
          </p:cNvSpPr>
          <p:nvPr/>
        </p:nvSpPr>
        <p:spPr bwMode="gray">
          <a:xfrm rot="3419336">
            <a:off x="6459537" y="1881188"/>
            <a:ext cx="923925" cy="1079500"/>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111643" name="Rectangle 27"/>
          <p:cNvSpPr>
            <a:spLocks noChangeArrowheads="1"/>
          </p:cNvSpPr>
          <p:nvPr/>
        </p:nvSpPr>
        <p:spPr bwMode="gray">
          <a:xfrm>
            <a:off x="1066800" y="1905000"/>
            <a:ext cx="1752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solidFill>
                  <a:schemeClr val="bg1"/>
                </a:solidFill>
              </a:rPr>
              <a:t>Managing</a:t>
            </a:r>
          </a:p>
          <a:p>
            <a:pPr algn="ctr"/>
            <a:r>
              <a:rPr lang="en-US">
                <a:solidFill>
                  <a:schemeClr val="bg1"/>
                </a:solidFill>
              </a:rPr>
              <a:t>Positive and Negative Forces</a:t>
            </a:r>
          </a:p>
        </p:txBody>
      </p:sp>
      <p:sp>
        <p:nvSpPr>
          <p:cNvPr id="111644" name="Rectangle 28"/>
          <p:cNvSpPr>
            <a:spLocks noChangeArrowheads="1"/>
          </p:cNvSpPr>
          <p:nvPr/>
        </p:nvSpPr>
        <p:spPr bwMode="gray">
          <a:xfrm>
            <a:off x="2971800" y="1981200"/>
            <a:ext cx="1219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solidFill>
                  <a:schemeClr val="bg1"/>
                </a:solidFill>
              </a:rPr>
              <a:t>Building</a:t>
            </a:r>
          </a:p>
          <a:p>
            <a:pPr algn="ctr"/>
            <a:r>
              <a:rPr lang="en-US">
                <a:solidFill>
                  <a:schemeClr val="bg1"/>
                </a:solidFill>
              </a:rPr>
              <a:t>Self-</a:t>
            </a:r>
          </a:p>
          <a:p>
            <a:pPr algn="ctr"/>
            <a:r>
              <a:rPr lang="en-US">
                <a:solidFill>
                  <a:schemeClr val="bg1"/>
                </a:solidFill>
              </a:rPr>
              <a:t>Efficacy</a:t>
            </a:r>
          </a:p>
        </p:txBody>
      </p:sp>
      <p:sp>
        <p:nvSpPr>
          <p:cNvPr id="111645" name="Rectangle 29"/>
          <p:cNvSpPr>
            <a:spLocks noChangeArrowheads="1"/>
          </p:cNvSpPr>
          <p:nvPr/>
        </p:nvSpPr>
        <p:spPr bwMode="gray">
          <a:xfrm>
            <a:off x="4876800" y="2057400"/>
            <a:ext cx="78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bg1"/>
                </a:solidFill>
              </a:rPr>
              <a:t>Clear</a:t>
            </a:r>
          </a:p>
          <a:p>
            <a:r>
              <a:rPr lang="en-US">
                <a:solidFill>
                  <a:schemeClr val="bg1"/>
                </a:solidFill>
              </a:rPr>
              <a:t>Goals</a:t>
            </a:r>
          </a:p>
        </p:txBody>
      </p:sp>
      <p:sp>
        <p:nvSpPr>
          <p:cNvPr id="111646" name="Rectangle 30"/>
          <p:cNvSpPr>
            <a:spLocks noChangeArrowheads="1"/>
          </p:cNvSpPr>
          <p:nvPr/>
        </p:nvSpPr>
        <p:spPr bwMode="gray">
          <a:xfrm>
            <a:off x="6477000" y="22098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solidFill>
                  <a:schemeClr val="bg1"/>
                </a:solidFill>
              </a:rPr>
              <a:t>Progress</a:t>
            </a:r>
          </a:p>
        </p:txBody>
      </p:sp>
      <p:sp>
        <p:nvSpPr>
          <p:cNvPr id="111647" name="Rectangle 31"/>
          <p:cNvSpPr>
            <a:spLocks noChangeArrowheads="1"/>
          </p:cNvSpPr>
          <p:nvPr/>
        </p:nvSpPr>
        <p:spPr bwMode="auto">
          <a:xfrm>
            <a:off x="1066800" y="3352800"/>
            <a:ext cx="16002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smtClean="0"/>
              <a:t>Self/assisted management to overcome persistence</a:t>
            </a:r>
          </a:p>
          <a:p>
            <a:r>
              <a:rPr lang="en-US" dirty="0" smtClean="0"/>
              <a:t>barriers  Sponsors</a:t>
            </a:r>
            <a:r>
              <a:rPr lang="en-US" dirty="0"/>
              <a:t>:</a:t>
            </a:r>
          </a:p>
          <a:p>
            <a:r>
              <a:rPr lang="en-US" sz="1400" dirty="0"/>
              <a:t>Family</a:t>
            </a:r>
          </a:p>
          <a:p>
            <a:r>
              <a:rPr lang="en-US" sz="1400" dirty="0"/>
              <a:t>Friends</a:t>
            </a:r>
          </a:p>
          <a:p>
            <a:r>
              <a:rPr lang="en-US" sz="1400" dirty="0"/>
              <a:t>Teachers</a:t>
            </a:r>
          </a:p>
          <a:p>
            <a:r>
              <a:rPr lang="en-US" sz="1400" dirty="0" smtClean="0"/>
              <a:t>Students</a:t>
            </a:r>
            <a:endParaRPr lang="en-US" sz="1400" dirty="0"/>
          </a:p>
        </p:txBody>
      </p:sp>
      <p:sp>
        <p:nvSpPr>
          <p:cNvPr id="111648" name="Rectangle 32"/>
          <p:cNvSpPr>
            <a:spLocks noChangeArrowheads="1"/>
          </p:cNvSpPr>
          <p:nvPr/>
        </p:nvSpPr>
        <p:spPr bwMode="auto">
          <a:xfrm>
            <a:off x="2895600" y="3352800"/>
            <a:ext cx="1600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Feeling that student will be successful  in adult education and obtain his/her goal</a:t>
            </a:r>
          </a:p>
        </p:txBody>
      </p:sp>
      <p:sp>
        <p:nvSpPr>
          <p:cNvPr id="111649" name="Rectangle 33"/>
          <p:cNvSpPr>
            <a:spLocks noChangeArrowheads="1"/>
          </p:cNvSpPr>
          <p:nvPr/>
        </p:nvSpPr>
        <p:spPr bwMode="auto">
          <a:xfrm>
            <a:off x="4648200" y="3352800"/>
            <a:ext cx="1524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smtClean="0"/>
              <a:t>Set reachable goals; Decide on  </a:t>
            </a:r>
            <a:r>
              <a:rPr lang="en-US" dirty="0"/>
              <a:t>instructional objectives that must be met to reach </a:t>
            </a:r>
            <a:r>
              <a:rPr lang="en-US" dirty="0" smtClean="0"/>
              <a:t>goals</a:t>
            </a:r>
            <a:endParaRPr lang="en-US" dirty="0"/>
          </a:p>
        </p:txBody>
      </p:sp>
      <p:sp>
        <p:nvSpPr>
          <p:cNvPr id="111650" name="Rectangle 34"/>
          <p:cNvSpPr>
            <a:spLocks noChangeArrowheads="1"/>
          </p:cNvSpPr>
          <p:nvPr/>
        </p:nvSpPr>
        <p:spPr bwMode="auto">
          <a:xfrm>
            <a:off x="6324600" y="3352800"/>
            <a:ext cx="1600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t>Measures that are meaningful to the </a:t>
            </a:r>
            <a:r>
              <a:rPr lang="en-US" dirty="0" smtClean="0"/>
              <a:t>student; student can see the progress he is making</a:t>
            </a:r>
            <a:endParaRPr lang="en-US" dirty="0"/>
          </a:p>
        </p:txBody>
      </p:sp>
      <p:sp>
        <p:nvSpPr>
          <p:cNvPr id="111651" name="Text Box 35"/>
          <p:cNvSpPr txBox="1">
            <a:spLocks noChangeArrowheads="1"/>
          </p:cNvSpPr>
          <p:nvPr/>
        </p:nvSpPr>
        <p:spPr bwMode="auto">
          <a:xfrm>
            <a:off x="5105400" y="61722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t>John Comings et al. (2004)</a:t>
            </a:r>
          </a:p>
        </p:txBody>
      </p:sp>
    </p:spTree>
    <p:extLst>
      <p:ext uri="{BB962C8B-B14F-4D97-AF65-F5344CB8AC3E}">
        <p14:creationId xmlns:p14="http://schemas.microsoft.com/office/powerpoint/2010/main" val="38751551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47"/>
                                        </p:tgtEl>
                                        <p:attrNameLst>
                                          <p:attrName>style.visibility</p:attrName>
                                        </p:attrNameLst>
                                      </p:cBhvr>
                                      <p:to>
                                        <p:strVal val="visible"/>
                                      </p:to>
                                    </p:set>
                                    <p:anim calcmode="lin" valueType="num">
                                      <p:cBhvr additive="base">
                                        <p:cTn id="7" dur="500" fill="hold"/>
                                        <p:tgtEl>
                                          <p:spTgt spid="111647"/>
                                        </p:tgtEl>
                                        <p:attrNameLst>
                                          <p:attrName>ppt_x</p:attrName>
                                        </p:attrNameLst>
                                      </p:cBhvr>
                                      <p:tavLst>
                                        <p:tav tm="0">
                                          <p:val>
                                            <p:strVal val="#ppt_x"/>
                                          </p:val>
                                        </p:tav>
                                        <p:tav tm="100000">
                                          <p:val>
                                            <p:strVal val="#ppt_x"/>
                                          </p:val>
                                        </p:tav>
                                      </p:tavLst>
                                    </p:anim>
                                    <p:anim calcmode="lin" valueType="num">
                                      <p:cBhvr additive="base">
                                        <p:cTn id="8" dur="500" fill="hold"/>
                                        <p:tgtEl>
                                          <p:spTgt spid="1116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648"/>
                                        </p:tgtEl>
                                        <p:attrNameLst>
                                          <p:attrName>style.visibility</p:attrName>
                                        </p:attrNameLst>
                                      </p:cBhvr>
                                      <p:to>
                                        <p:strVal val="visible"/>
                                      </p:to>
                                    </p:set>
                                    <p:anim calcmode="lin" valueType="num">
                                      <p:cBhvr additive="base">
                                        <p:cTn id="13" dur="500" fill="hold"/>
                                        <p:tgtEl>
                                          <p:spTgt spid="111648"/>
                                        </p:tgtEl>
                                        <p:attrNameLst>
                                          <p:attrName>ppt_x</p:attrName>
                                        </p:attrNameLst>
                                      </p:cBhvr>
                                      <p:tavLst>
                                        <p:tav tm="0">
                                          <p:val>
                                            <p:strVal val="#ppt_x"/>
                                          </p:val>
                                        </p:tav>
                                        <p:tav tm="100000">
                                          <p:val>
                                            <p:strVal val="#ppt_x"/>
                                          </p:val>
                                        </p:tav>
                                      </p:tavLst>
                                    </p:anim>
                                    <p:anim calcmode="lin" valueType="num">
                                      <p:cBhvr additive="base">
                                        <p:cTn id="14" dur="500" fill="hold"/>
                                        <p:tgtEl>
                                          <p:spTgt spid="11164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1649"/>
                                        </p:tgtEl>
                                        <p:attrNameLst>
                                          <p:attrName>style.visibility</p:attrName>
                                        </p:attrNameLst>
                                      </p:cBhvr>
                                      <p:to>
                                        <p:strVal val="visible"/>
                                      </p:to>
                                    </p:set>
                                    <p:anim calcmode="lin" valueType="num">
                                      <p:cBhvr additive="base">
                                        <p:cTn id="19" dur="500" fill="hold"/>
                                        <p:tgtEl>
                                          <p:spTgt spid="111649"/>
                                        </p:tgtEl>
                                        <p:attrNameLst>
                                          <p:attrName>ppt_x</p:attrName>
                                        </p:attrNameLst>
                                      </p:cBhvr>
                                      <p:tavLst>
                                        <p:tav tm="0">
                                          <p:val>
                                            <p:strVal val="#ppt_x"/>
                                          </p:val>
                                        </p:tav>
                                        <p:tav tm="100000">
                                          <p:val>
                                            <p:strVal val="#ppt_x"/>
                                          </p:val>
                                        </p:tav>
                                      </p:tavLst>
                                    </p:anim>
                                    <p:anim calcmode="lin" valueType="num">
                                      <p:cBhvr additive="base">
                                        <p:cTn id="20" dur="500" fill="hold"/>
                                        <p:tgtEl>
                                          <p:spTgt spid="11164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1650"/>
                                        </p:tgtEl>
                                        <p:attrNameLst>
                                          <p:attrName>style.visibility</p:attrName>
                                        </p:attrNameLst>
                                      </p:cBhvr>
                                      <p:to>
                                        <p:strVal val="visible"/>
                                      </p:to>
                                    </p:set>
                                    <p:anim calcmode="lin" valueType="num">
                                      <p:cBhvr additive="base">
                                        <p:cTn id="25" dur="500" fill="hold"/>
                                        <p:tgtEl>
                                          <p:spTgt spid="111650"/>
                                        </p:tgtEl>
                                        <p:attrNameLst>
                                          <p:attrName>ppt_x</p:attrName>
                                        </p:attrNameLst>
                                      </p:cBhvr>
                                      <p:tavLst>
                                        <p:tav tm="0">
                                          <p:val>
                                            <p:strVal val="#ppt_x"/>
                                          </p:val>
                                        </p:tav>
                                        <p:tav tm="100000">
                                          <p:val>
                                            <p:strVal val="#ppt_x"/>
                                          </p:val>
                                        </p:tav>
                                      </p:tavLst>
                                    </p:anim>
                                    <p:anim calcmode="lin" valueType="num">
                                      <p:cBhvr additive="base">
                                        <p:cTn id="26" dur="500" fill="hold"/>
                                        <p:tgtEl>
                                          <p:spTgt spid="111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47" grpId="0"/>
      <p:bldP spid="111648" grpId="0"/>
      <p:bldP spid="111649" grpId="0"/>
      <p:bldP spid="1116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t>Establish long and short term goals</a:t>
            </a:r>
          </a:p>
          <a:p>
            <a:pPr marL="342900" lvl="1" indent="-342900">
              <a:buFont typeface="Arial"/>
              <a:buChar char="•"/>
            </a:pPr>
            <a:r>
              <a:rPr lang="en-US" sz="2400" dirty="0" smtClean="0"/>
              <a:t>Provide opportunities for students to become familiar with options for further education or work.</a:t>
            </a:r>
          </a:p>
          <a:p>
            <a:r>
              <a:rPr lang="en-US" dirty="0" smtClean="0"/>
              <a:t>Read the work of John </a:t>
            </a:r>
            <a:r>
              <a:rPr lang="en-US" dirty="0" err="1" smtClean="0"/>
              <a:t>Commings</a:t>
            </a:r>
            <a:r>
              <a:rPr lang="en-US" dirty="0" smtClean="0"/>
              <a:t> and </a:t>
            </a:r>
            <a:r>
              <a:rPr lang="en-US" dirty="0" err="1" smtClean="0"/>
              <a:t>Kegan</a:t>
            </a:r>
            <a:endParaRPr lang="en-US" dirty="0" smtClean="0"/>
          </a:p>
          <a:p>
            <a:endParaRPr lang="en-US" dirty="0"/>
          </a:p>
          <a:p>
            <a:endParaRPr lang="en-US" dirty="0"/>
          </a:p>
        </p:txBody>
      </p:sp>
    </p:spTree>
    <p:extLst>
      <p:ext uri="{BB962C8B-B14F-4D97-AF65-F5344CB8AC3E}">
        <p14:creationId xmlns:p14="http://schemas.microsoft.com/office/powerpoint/2010/main" val="4140874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TotalTime>
  <Words>1011</Words>
  <Application>Microsoft Macintosh PowerPoint</Application>
  <PresentationFormat>On-screen Show (4:3)</PresentationFormat>
  <Paragraphs>179</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Document</vt:lpstr>
      <vt:lpstr>Here Today –        Gone Tomorrow: Strategies for Motivating and Retaining  Adult Learners  </vt:lpstr>
      <vt:lpstr>Do you ever ask yourself these questions? </vt:lpstr>
      <vt:lpstr>PowerPoint Presentation</vt:lpstr>
      <vt:lpstr>Supports and Barriers</vt:lpstr>
      <vt:lpstr> Indicators of Persistence</vt:lpstr>
      <vt:lpstr>Adult Student Characteristics That Support Persistence</vt:lpstr>
      <vt:lpstr>Adult Student Characteristics That Did Not Influence Persistence</vt:lpstr>
      <vt:lpstr>Supports for Learner Persistence</vt:lpstr>
      <vt:lpstr>PowerPoint Presentation</vt:lpstr>
      <vt:lpstr>Intake and Orientation</vt:lpstr>
      <vt:lpstr>Teacher behaviors</vt:lpstr>
      <vt:lpstr>Build community</vt:lpstr>
      <vt:lpstr>PowerPoint Presentation</vt:lpstr>
      <vt:lpstr>PowerPoint Presentation</vt:lpstr>
      <vt:lpstr>PowerPoint Presentation</vt:lpstr>
      <vt:lpstr>Show Progress</vt:lpstr>
      <vt:lpstr>PowerPoint Presentation</vt:lpstr>
      <vt:lpstr>What are you doing  to build self efficacy?</vt:lpstr>
      <vt:lpstr>Progress</vt:lpstr>
      <vt:lpstr>Open Enrollment</vt:lpstr>
      <vt:lpstr>The challenge for educators:</vt:lpstr>
      <vt:lpstr>Things to Read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Today –        Gone Tomorrow: Strategies for Motivating and Retaining  Adult Learners</dc:title>
  <dc:creator>Kathleen Olson</dc:creator>
  <cp:lastModifiedBy>Miguel Fernandez</cp:lastModifiedBy>
  <cp:revision>3</cp:revision>
  <dcterms:created xsi:type="dcterms:W3CDTF">2011-11-16T16:37:06Z</dcterms:created>
  <dcterms:modified xsi:type="dcterms:W3CDTF">2011-12-03T04:26:54Z</dcterms:modified>
</cp:coreProperties>
</file>